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68" r:id="rId2"/>
    <p:sldMasterId id="2147483680" r:id="rId3"/>
  </p:sldMasterIdLst>
  <p:notesMasterIdLst>
    <p:notesMasterId r:id="rId54"/>
  </p:notesMasterIdLst>
  <p:handoutMasterIdLst>
    <p:handoutMasterId r:id="rId55"/>
  </p:handoutMasterIdLst>
  <p:sldIdLst>
    <p:sldId id="370" r:id="rId4"/>
    <p:sldId id="513" r:id="rId5"/>
    <p:sldId id="621" r:id="rId6"/>
    <p:sldId id="684" r:id="rId7"/>
    <p:sldId id="581" r:id="rId8"/>
    <p:sldId id="655" r:id="rId9"/>
    <p:sldId id="656" r:id="rId10"/>
    <p:sldId id="685" r:id="rId11"/>
    <p:sldId id="591" r:id="rId12"/>
    <p:sldId id="704" r:id="rId13"/>
    <p:sldId id="703" r:id="rId14"/>
    <p:sldId id="682" r:id="rId15"/>
    <p:sldId id="686" r:id="rId16"/>
    <p:sldId id="598" r:id="rId17"/>
    <p:sldId id="599" r:id="rId18"/>
    <p:sldId id="585" r:id="rId19"/>
    <p:sldId id="569" r:id="rId20"/>
    <p:sldId id="612" r:id="rId21"/>
    <p:sldId id="600" r:id="rId22"/>
    <p:sldId id="637" r:id="rId23"/>
    <p:sldId id="678" r:id="rId24"/>
    <p:sldId id="692" r:id="rId25"/>
    <p:sldId id="687" r:id="rId26"/>
    <p:sldId id="701" r:id="rId27"/>
    <p:sldId id="702" r:id="rId28"/>
    <p:sldId id="689" r:id="rId29"/>
    <p:sldId id="697" r:id="rId30"/>
    <p:sldId id="698" r:id="rId31"/>
    <p:sldId id="699" r:id="rId32"/>
    <p:sldId id="696" r:id="rId33"/>
    <p:sldId id="695" r:id="rId34"/>
    <p:sldId id="681" r:id="rId35"/>
    <p:sldId id="688" r:id="rId36"/>
    <p:sldId id="606" r:id="rId37"/>
    <p:sldId id="632" r:id="rId38"/>
    <p:sldId id="690" r:id="rId39"/>
    <p:sldId id="462" r:id="rId40"/>
    <p:sldId id="463" r:id="rId41"/>
    <p:sldId id="464" r:id="rId42"/>
    <p:sldId id="460" r:id="rId43"/>
    <p:sldId id="683" r:id="rId44"/>
    <p:sldId id="691" r:id="rId45"/>
    <p:sldId id="706" r:id="rId46"/>
    <p:sldId id="633" r:id="rId47"/>
    <p:sldId id="705" r:id="rId48"/>
    <p:sldId id="707" r:id="rId49"/>
    <p:sldId id="668" r:id="rId50"/>
    <p:sldId id="574" r:id="rId51"/>
    <p:sldId id="653" r:id="rId52"/>
    <p:sldId id="410" r:id="rId53"/>
  </p:sldIdLst>
  <p:sldSz cx="9144000" cy="6858000" type="screen4x3"/>
  <p:notesSz cx="9926638" cy="6797675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uario" initials="U" lastIdx="1" clrIdx="0">
    <p:extLst>
      <p:ext uri="{19B8F6BF-5375-455C-9EA6-DF929625EA0E}">
        <p15:presenceInfo xmlns:p15="http://schemas.microsoft.com/office/powerpoint/2012/main" userId="Usuari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CCFFCC"/>
    <a:srgbClr val="99FFCC"/>
    <a:srgbClr val="FFFF00"/>
    <a:srgbClr val="3366CC"/>
    <a:srgbClr val="FFFFCC"/>
    <a:srgbClr val="0066CC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Estilo temático 2 - Énfasis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Estilo temático 2 - Énfasis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Estilo temático 2 - Énfasis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662" autoAdjust="0"/>
    <p:restoredTop sz="89279" autoAdjust="0"/>
  </p:normalViewPr>
  <p:slideViewPr>
    <p:cSldViewPr>
      <p:cViewPr varScale="1">
        <p:scale>
          <a:sx n="90" d="100"/>
          <a:sy n="90" d="100"/>
        </p:scale>
        <p:origin x="87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699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viewProps" Target="viewProps.xml"/><Relationship Id="rId5" Type="http://schemas.openxmlformats.org/officeDocument/2006/relationships/slide" Target="slides/slide2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commentAuthors" Target="commentAuthor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theme" Target="theme/theme1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presProps" Target="presProps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uario\AppData\Local\Microsoft\Windows\INetCache\Content.Outlook\73LBSD2X\01%20Num%20Nacimientos%20202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uario\AppData\Local\Microsoft\Windows\INetCache\Content.Outlook\73LBSD2X\01%20Num%20Nacimientos%20202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[01 Num Nacimientos 2021.xlsx]Chile!Tabla dinámica2</c:name>
    <c:fmtId val="22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pPr>
            <a:r>
              <a:rPr lang="es-CL" sz="1600" b="1" i="0" baseline="0">
                <a:solidFill>
                  <a:srgbClr val="0070C0"/>
                </a:solidFill>
                <a:effectLst/>
              </a:rPr>
              <a:t>Número de Nacimientos - Chile</a:t>
            </a:r>
            <a:endParaRPr lang="es-CL" sz="1600">
              <a:solidFill>
                <a:srgbClr val="0070C0"/>
              </a:solidFill>
              <a:effectLst/>
            </a:endParaRPr>
          </a:p>
          <a:p>
            <a:pPr>
              <a:defRPr sz="1600">
                <a:solidFill>
                  <a:srgbClr val="0070C0"/>
                </a:solidFill>
              </a:defRPr>
            </a:pPr>
            <a:r>
              <a:rPr lang="es-CL" sz="1600" b="1" i="0" baseline="0">
                <a:solidFill>
                  <a:srgbClr val="0070C0"/>
                </a:solidFill>
                <a:effectLst/>
              </a:rPr>
              <a:t>Año 2016 a la fecha</a:t>
            </a:r>
            <a:endParaRPr lang="es-CL" sz="1600">
              <a:solidFill>
                <a:srgbClr val="0070C0"/>
              </a:solidFill>
              <a:effectLst/>
            </a:endParaRPr>
          </a:p>
        </c:rich>
      </c:tx>
      <c:layout>
        <c:manualLayout>
          <c:xMode val="edge"/>
          <c:yMode val="edge"/>
          <c:x val="0.39012649724418569"/>
          <c:y val="3.0859534199461237E-2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rgbClr val="0070C0"/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 w="952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 w="28575" cap="rnd">
            <a:solidFill>
              <a:schemeClr val="bg1">
                <a:lumMod val="75000"/>
              </a:schemeClr>
            </a:solidFill>
            <a:prstDash val="dash"/>
            <a:round/>
          </a:ln>
          <a:effectLst/>
        </c:spPr>
        <c:marker>
          <c:symbol val="none"/>
        </c:marker>
      </c:pivotFmt>
      <c:pivotFmt>
        <c:idx val="3"/>
        <c:spPr>
          <a:solidFill>
            <a:schemeClr val="accent1"/>
          </a:solidFill>
          <a:ln w="28575" cap="rnd">
            <a:solidFill>
              <a:srgbClr val="00B050"/>
            </a:solidFill>
            <a:prstDash val="dashDot"/>
            <a:round/>
          </a:ln>
          <a:effectLst/>
        </c:spPr>
        <c:marker>
          <c:symbol val="none"/>
        </c:marker>
      </c:pivotFmt>
      <c:pivotFmt>
        <c:idx val="4"/>
        <c:spPr>
          <a:solidFill>
            <a:schemeClr val="accent1"/>
          </a:solidFill>
          <a:ln w="28575" cap="rnd">
            <a:solidFill>
              <a:srgbClr val="002060"/>
            </a:solidFill>
            <a:prstDash val="sysDot"/>
            <a:round/>
          </a:ln>
          <a:effectLst/>
        </c:spPr>
        <c:marker>
          <c:symbol val="none"/>
        </c:marker>
      </c:pivotFmt>
      <c:pivotFmt>
        <c:idx val="5"/>
        <c:spPr>
          <a:solidFill>
            <a:schemeClr val="accent1"/>
          </a:solidFill>
          <a:ln w="28575" cap="rnd">
            <a:solidFill>
              <a:srgbClr val="FF0000"/>
            </a:solidFill>
            <a:round/>
          </a:ln>
          <a:effectLst/>
        </c:spPr>
        <c:marker>
          <c:symbol val="none"/>
        </c:marker>
      </c:pivotFmt>
      <c:pivotFmt>
        <c:idx val="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L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L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L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L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L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L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L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2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2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2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23"/>
        <c:spPr>
          <a:solidFill>
            <a:schemeClr val="accent1"/>
          </a:solidFill>
          <a:ln w="28575" cap="rnd">
            <a:solidFill>
              <a:schemeClr val="bg1">
                <a:lumMod val="75000"/>
              </a:schemeClr>
            </a:solidFill>
            <a:round/>
          </a:ln>
          <a:effectLst/>
        </c:spPr>
        <c:marker>
          <c:symbol val="none"/>
        </c:marker>
      </c:pivotFmt>
      <c:pivotFmt>
        <c:idx val="24"/>
        <c:spPr>
          <a:solidFill>
            <a:schemeClr val="accent1"/>
          </a:solidFill>
          <a:ln w="28575" cap="rnd">
            <a:solidFill>
              <a:srgbClr val="FF0000"/>
            </a:solidFill>
            <a:prstDash val="sysDash"/>
            <a:round/>
          </a:ln>
          <a:effectLst/>
        </c:spPr>
        <c:marker>
          <c:symbol val="none"/>
        </c:marker>
      </c:pivotFmt>
      <c:pivotFmt>
        <c:idx val="25"/>
        <c:spPr>
          <a:solidFill>
            <a:schemeClr val="accent1"/>
          </a:solidFill>
          <a:ln w="28575" cap="rnd">
            <a:solidFill>
              <a:schemeClr val="accent1"/>
            </a:solidFill>
            <a:prstDash val="sysDash"/>
            <a:round/>
          </a:ln>
          <a:effectLst/>
        </c:spPr>
        <c:marker>
          <c:symbol val="none"/>
        </c:marker>
      </c:pivotFmt>
      <c:pivotFmt>
        <c:idx val="2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2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2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29"/>
        <c:spPr>
          <a:solidFill>
            <a:schemeClr val="accent1"/>
          </a:solidFill>
          <a:ln w="28575" cap="rnd">
            <a:solidFill>
              <a:schemeClr val="accent1"/>
            </a:solidFill>
            <a:prstDash val="sysDash"/>
            <a:round/>
          </a:ln>
          <a:effectLst/>
        </c:spPr>
        <c:marker>
          <c:symbol val="none"/>
        </c:marker>
      </c:pivotFmt>
      <c:pivotFmt>
        <c:idx val="30"/>
        <c:spPr>
          <a:solidFill>
            <a:schemeClr val="accent1"/>
          </a:solidFill>
          <a:ln w="28575" cap="rnd">
            <a:solidFill>
              <a:schemeClr val="accent6"/>
            </a:solidFill>
            <a:prstDash val="sysDash"/>
            <a:round/>
          </a:ln>
          <a:effectLst/>
        </c:spPr>
        <c:marker>
          <c:symbol val="none"/>
        </c:marker>
      </c:pivotFmt>
      <c:pivotFmt>
        <c:idx val="3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3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33"/>
        <c:spPr>
          <a:solidFill>
            <a:schemeClr val="accent1"/>
          </a:solidFill>
          <a:ln w="28575" cap="rnd">
            <a:solidFill>
              <a:schemeClr val="bg1">
                <a:lumMod val="75000"/>
              </a:schemeClr>
            </a:solidFill>
            <a:round/>
          </a:ln>
          <a:effectLst/>
        </c:spPr>
        <c:marker>
          <c:symbol val="none"/>
        </c:marker>
      </c:pivotFmt>
      <c:pivotFmt>
        <c:idx val="34"/>
        <c:spPr>
          <a:solidFill>
            <a:schemeClr val="accent1"/>
          </a:solidFill>
          <a:ln w="28575" cap="rnd">
            <a:solidFill>
              <a:schemeClr val="accent1"/>
            </a:solidFill>
            <a:prstDash val="sysDash"/>
            <a:round/>
          </a:ln>
          <a:effectLst/>
        </c:spPr>
        <c:marker>
          <c:symbol val="none"/>
        </c:marker>
      </c:pivotFmt>
      <c:pivotFmt>
        <c:idx val="35"/>
        <c:spPr>
          <a:solidFill>
            <a:schemeClr val="accent1"/>
          </a:solidFill>
          <a:ln w="28575" cap="rnd">
            <a:solidFill>
              <a:srgbClr val="FF0000"/>
            </a:solidFill>
            <a:prstDash val="sysDash"/>
            <a:round/>
          </a:ln>
          <a:effectLst/>
        </c:spPr>
        <c:marker>
          <c:symbol val="none"/>
        </c:marker>
      </c:pivotFmt>
      <c:pivotFmt>
        <c:idx val="36"/>
        <c:spPr>
          <a:solidFill>
            <a:schemeClr val="accent1"/>
          </a:solidFill>
          <a:ln w="28575" cap="rnd">
            <a:solidFill>
              <a:schemeClr val="accent1"/>
            </a:solidFill>
            <a:prstDash val="sysDash"/>
            <a:round/>
          </a:ln>
          <a:effectLst/>
        </c:spPr>
        <c:marker>
          <c:symbol val="none"/>
        </c:marker>
      </c:pivotFmt>
      <c:pivotFmt>
        <c:idx val="3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3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39"/>
        <c:spPr>
          <a:solidFill>
            <a:schemeClr val="accent1"/>
          </a:solidFill>
          <a:ln w="28575" cap="rnd">
            <a:solidFill>
              <a:schemeClr val="bg1">
                <a:lumMod val="75000"/>
              </a:schemeClr>
            </a:solidFill>
            <a:round/>
          </a:ln>
          <a:effectLst/>
        </c:spPr>
        <c:marker>
          <c:symbol val="none"/>
        </c:marker>
      </c:pivotFmt>
      <c:pivotFmt>
        <c:idx val="40"/>
        <c:spPr>
          <a:solidFill>
            <a:schemeClr val="accent1"/>
          </a:solidFill>
          <a:ln w="28575" cap="rnd">
            <a:solidFill>
              <a:schemeClr val="accent1"/>
            </a:solidFill>
            <a:prstDash val="sysDash"/>
            <a:round/>
          </a:ln>
          <a:effectLst/>
        </c:spPr>
        <c:marker>
          <c:symbol val="none"/>
        </c:marker>
      </c:pivotFmt>
      <c:pivotFmt>
        <c:idx val="41"/>
        <c:spPr>
          <a:solidFill>
            <a:schemeClr val="accent1"/>
          </a:solidFill>
          <a:ln w="28575" cap="rnd">
            <a:solidFill>
              <a:srgbClr val="FF0000"/>
            </a:solidFill>
            <a:prstDash val="sysDash"/>
            <a:round/>
          </a:ln>
          <a:effectLst/>
        </c:spPr>
        <c:marker>
          <c:symbol val="none"/>
        </c:marker>
      </c:pivotFmt>
      <c:pivotFmt>
        <c:idx val="42"/>
        <c:spPr>
          <a:solidFill>
            <a:schemeClr val="accent1"/>
          </a:solidFill>
          <a:ln w="28575" cap="rnd">
            <a:solidFill>
              <a:schemeClr val="accent1"/>
            </a:solidFill>
            <a:prstDash val="sysDash"/>
            <a:round/>
          </a:ln>
          <a:effectLst/>
        </c:spPr>
        <c:marker>
          <c:symbol val="none"/>
        </c:marker>
      </c:pivotFmt>
    </c:pivotFmts>
    <c:plotArea>
      <c:layout>
        <c:manualLayout>
          <c:layoutTarget val="inner"/>
          <c:xMode val="edge"/>
          <c:yMode val="edge"/>
          <c:x val="8.2875809238675852E-2"/>
          <c:y val="0.16202235831632156"/>
          <c:w val="0.90405229655964026"/>
          <c:h val="0.56533372217361721"/>
        </c:manualLayout>
      </c:layout>
      <c:lineChart>
        <c:grouping val="standard"/>
        <c:varyColors val="0"/>
        <c:ser>
          <c:idx val="0"/>
          <c:order val="0"/>
          <c:tx>
            <c:strRef>
              <c:f>Chile!$G$4:$G$5</c:f>
              <c:strCache>
                <c:ptCount val="1"/>
                <c:pt idx="0">
                  <c:v>2016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Chile!$F$6:$F$18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Chile!$G$6:$G$18</c:f>
              <c:numCache>
                <c:formatCode>General</c:formatCode>
                <c:ptCount val="12"/>
                <c:pt idx="0">
                  <c:v>20197</c:v>
                </c:pt>
                <c:pt idx="1">
                  <c:v>19094</c:v>
                </c:pt>
                <c:pt idx="2">
                  <c:v>21495</c:v>
                </c:pt>
                <c:pt idx="3">
                  <c:v>19414</c:v>
                </c:pt>
                <c:pt idx="4">
                  <c:v>19321</c:v>
                </c:pt>
                <c:pt idx="5">
                  <c:v>19120</c:v>
                </c:pt>
                <c:pt idx="6">
                  <c:v>19132</c:v>
                </c:pt>
                <c:pt idx="7">
                  <c:v>19214</c:v>
                </c:pt>
                <c:pt idx="8">
                  <c:v>19489</c:v>
                </c:pt>
                <c:pt idx="9">
                  <c:v>18297</c:v>
                </c:pt>
                <c:pt idx="10">
                  <c:v>18294</c:v>
                </c:pt>
                <c:pt idx="11">
                  <c:v>18682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DD80-4A5A-AA54-5DC729A5B4D2}"/>
            </c:ext>
          </c:extLst>
        </c:ser>
        <c:ser>
          <c:idx val="1"/>
          <c:order val="1"/>
          <c:tx>
            <c:strRef>
              <c:f>Chile!$H$4:$H$5</c:f>
              <c:strCache>
                <c:ptCount val="1"/>
                <c:pt idx="0">
                  <c:v>2017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Chile!$F$6:$F$18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Chile!$H$6:$H$18</c:f>
              <c:numCache>
                <c:formatCode>General</c:formatCode>
                <c:ptCount val="12"/>
                <c:pt idx="0">
                  <c:v>19291</c:v>
                </c:pt>
                <c:pt idx="1">
                  <c:v>17134</c:v>
                </c:pt>
                <c:pt idx="2">
                  <c:v>19387</c:v>
                </c:pt>
                <c:pt idx="3">
                  <c:v>17884</c:v>
                </c:pt>
                <c:pt idx="4">
                  <c:v>18624</c:v>
                </c:pt>
                <c:pt idx="5">
                  <c:v>18314</c:v>
                </c:pt>
                <c:pt idx="6">
                  <c:v>18326</c:v>
                </c:pt>
                <c:pt idx="7">
                  <c:v>18239</c:v>
                </c:pt>
                <c:pt idx="8">
                  <c:v>18052</c:v>
                </c:pt>
                <c:pt idx="9">
                  <c:v>17967</c:v>
                </c:pt>
                <c:pt idx="10">
                  <c:v>17578</c:v>
                </c:pt>
                <c:pt idx="11">
                  <c:v>18390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DD80-4A5A-AA54-5DC729A5B4D2}"/>
            </c:ext>
          </c:extLst>
        </c:ser>
        <c:ser>
          <c:idx val="2"/>
          <c:order val="2"/>
          <c:tx>
            <c:strRef>
              <c:f>Chile!$I$4:$I$5</c:f>
              <c:strCache>
                <c:ptCount val="1"/>
                <c:pt idx="0">
                  <c:v>2018</c:v>
                </c:pt>
              </c:strCache>
            </c:strRef>
          </c:tx>
          <c:spPr>
            <a:ln w="28575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Chile!$F$6:$F$18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Chile!$I$6:$I$18</c:f>
              <c:numCache>
                <c:formatCode>General</c:formatCode>
                <c:ptCount val="12"/>
                <c:pt idx="0">
                  <c:v>18978</c:v>
                </c:pt>
                <c:pt idx="1">
                  <c:v>17236</c:v>
                </c:pt>
                <c:pt idx="2">
                  <c:v>19005</c:v>
                </c:pt>
                <c:pt idx="3">
                  <c:v>18283</c:v>
                </c:pt>
                <c:pt idx="4">
                  <c:v>19188</c:v>
                </c:pt>
                <c:pt idx="5">
                  <c:v>18474</c:v>
                </c:pt>
                <c:pt idx="6">
                  <c:v>18070</c:v>
                </c:pt>
                <c:pt idx="7">
                  <c:v>18585</c:v>
                </c:pt>
                <c:pt idx="8">
                  <c:v>18324</c:v>
                </c:pt>
                <c:pt idx="9">
                  <c:v>19056</c:v>
                </c:pt>
                <c:pt idx="10">
                  <c:v>17868</c:v>
                </c:pt>
                <c:pt idx="11">
                  <c:v>18664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DD80-4A5A-AA54-5DC729A5B4D2}"/>
            </c:ext>
          </c:extLst>
        </c:ser>
        <c:ser>
          <c:idx val="3"/>
          <c:order val="3"/>
          <c:tx>
            <c:strRef>
              <c:f>Chile!$J$4:$J$5</c:f>
              <c:strCache>
                <c:ptCount val="1"/>
                <c:pt idx="0">
                  <c:v>2019</c:v>
                </c:pt>
              </c:strCache>
            </c:strRef>
          </c:tx>
          <c:spPr>
            <a:ln w="28575" cap="rnd">
              <a:solidFill>
                <a:schemeClr val="accent4"/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Chile!$F$6:$F$18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Chile!$J$6:$J$18</c:f>
              <c:numCache>
                <c:formatCode>General</c:formatCode>
                <c:ptCount val="12"/>
                <c:pt idx="0">
                  <c:v>19497</c:v>
                </c:pt>
                <c:pt idx="1">
                  <c:v>17136</c:v>
                </c:pt>
                <c:pt idx="2">
                  <c:v>18773</c:v>
                </c:pt>
                <c:pt idx="3">
                  <c:v>17703</c:v>
                </c:pt>
                <c:pt idx="4">
                  <c:v>18303</c:v>
                </c:pt>
                <c:pt idx="5">
                  <c:v>17136</c:v>
                </c:pt>
                <c:pt idx="6">
                  <c:v>17464</c:v>
                </c:pt>
                <c:pt idx="7">
                  <c:v>16998</c:v>
                </c:pt>
                <c:pt idx="8">
                  <c:v>17183</c:v>
                </c:pt>
                <c:pt idx="9">
                  <c:v>16971</c:v>
                </c:pt>
                <c:pt idx="10">
                  <c:v>16066</c:v>
                </c:pt>
                <c:pt idx="11">
                  <c:v>16958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D80-4A5A-AA54-5DC729A5B4D2}"/>
            </c:ext>
          </c:extLst>
        </c:ser>
        <c:ser>
          <c:idx val="4"/>
          <c:order val="4"/>
          <c:tx>
            <c:strRef>
              <c:f>Chile!$K$4:$K$5</c:f>
              <c:strCache>
                <c:ptCount val="1"/>
                <c:pt idx="0">
                  <c:v>2020</c:v>
                </c:pt>
              </c:strCache>
            </c:strRef>
          </c:tx>
          <c:spPr>
            <a:ln w="28575" cap="rnd">
              <a:solidFill>
                <a:srgbClr val="FF0000"/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Chile!$F$6:$F$18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Chile!$K$6:$K$18</c:f>
              <c:numCache>
                <c:formatCode>General</c:formatCode>
                <c:ptCount val="12"/>
                <c:pt idx="0">
                  <c:v>18174</c:v>
                </c:pt>
                <c:pt idx="1">
                  <c:v>16076</c:v>
                </c:pt>
                <c:pt idx="2">
                  <c:v>17311</c:v>
                </c:pt>
                <c:pt idx="3">
                  <c:v>16496</c:v>
                </c:pt>
                <c:pt idx="4">
                  <c:v>16572</c:v>
                </c:pt>
                <c:pt idx="5">
                  <c:v>16308</c:v>
                </c:pt>
                <c:pt idx="6">
                  <c:v>16233</c:v>
                </c:pt>
                <c:pt idx="7">
                  <c:v>15696</c:v>
                </c:pt>
                <c:pt idx="8">
                  <c:v>16155</c:v>
                </c:pt>
                <c:pt idx="9">
                  <c:v>16058</c:v>
                </c:pt>
                <c:pt idx="10">
                  <c:v>15500</c:v>
                </c:pt>
                <c:pt idx="11">
                  <c:v>15462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4-DD80-4A5A-AA54-5DC729A5B4D2}"/>
            </c:ext>
          </c:extLst>
        </c:ser>
        <c:ser>
          <c:idx val="5"/>
          <c:order val="5"/>
          <c:tx>
            <c:strRef>
              <c:f>Chile!$L$4:$L$5</c:f>
              <c:strCache>
                <c:ptCount val="1"/>
                <c:pt idx="0">
                  <c:v>2021</c:v>
                </c:pt>
              </c:strCache>
            </c:strRef>
          </c:tx>
          <c:spPr>
            <a:ln w="28575" cap="rnd">
              <a:solidFill>
                <a:schemeClr val="accent6"/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Chile!$F$6:$F$18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Chile!$L$6:$L$18</c:f>
              <c:numCache>
                <c:formatCode>General</c:formatCode>
                <c:ptCount val="12"/>
                <c:pt idx="0">
                  <c:v>14826</c:v>
                </c:pt>
                <c:pt idx="1">
                  <c:v>13208</c:v>
                </c:pt>
                <c:pt idx="2">
                  <c:v>14644</c:v>
                </c:pt>
                <c:pt idx="3">
                  <c:v>14130</c:v>
                </c:pt>
                <c:pt idx="4">
                  <c:v>14441</c:v>
                </c:pt>
                <c:pt idx="5">
                  <c:v>14469</c:v>
                </c:pt>
                <c:pt idx="6">
                  <c:v>15127</c:v>
                </c:pt>
                <c:pt idx="7">
                  <c:v>15082</c:v>
                </c:pt>
                <c:pt idx="8">
                  <c:v>15594</c:v>
                </c:pt>
                <c:pt idx="9">
                  <c:v>15321</c:v>
                </c:pt>
                <c:pt idx="10">
                  <c:v>14476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5-DD80-4A5A-AA54-5DC729A5B4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35152400"/>
        <c:axId val="1935152960"/>
      </c:lineChart>
      <c:catAx>
        <c:axId val="1935152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935152960"/>
        <c:crosses val="autoZero"/>
        <c:auto val="1"/>
        <c:lblAlgn val="ctr"/>
        <c:lblOffset val="100"/>
        <c:noMultiLvlLbl val="0"/>
      </c:catAx>
      <c:valAx>
        <c:axId val="1935152960"/>
        <c:scaling>
          <c:orientation val="minMax"/>
          <c:max val="3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L"/>
                  <a:t>Número de Defunciones</a:t>
                </a:r>
              </a:p>
            </c:rich>
          </c:tx>
          <c:layout>
            <c:manualLayout>
              <c:xMode val="edge"/>
              <c:yMode val="edge"/>
              <c:x val="1.7689632060331705E-2"/>
              <c:y val="0.3152940604646641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L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93515240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[01 Num Nacimientos 2021.xlsx]TD!Tabla dinámica1</c:name>
    <c:fmtId val="39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pPr>
            <a:r>
              <a:rPr lang="es-CL" sz="1600" b="1">
                <a:solidFill>
                  <a:srgbClr val="0070C0"/>
                </a:solidFill>
              </a:rPr>
              <a:t>Número de Nacimientos</a:t>
            </a:r>
            <a:r>
              <a:rPr lang="es-CL" sz="1600" b="1" baseline="0">
                <a:solidFill>
                  <a:srgbClr val="0070C0"/>
                </a:solidFill>
              </a:rPr>
              <a:t> </a:t>
            </a:r>
            <a:r>
              <a:rPr lang="es-CL" sz="1600" b="1">
                <a:solidFill>
                  <a:srgbClr val="0070C0"/>
                </a:solidFill>
              </a:rPr>
              <a:t>- Provincia de Osorno según Comuna de Residencia</a:t>
            </a:r>
          </a:p>
          <a:p>
            <a:pPr>
              <a:defRPr sz="1600" b="1">
                <a:solidFill>
                  <a:srgbClr val="0070C0"/>
                </a:solidFill>
              </a:defRPr>
            </a:pPr>
            <a:r>
              <a:rPr lang="es-CL" sz="1600" b="1">
                <a:solidFill>
                  <a:srgbClr val="0070C0"/>
                </a:solidFill>
              </a:rPr>
              <a:t>Año 2016</a:t>
            </a:r>
            <a:r>
              <a:rPr lang="es-CL" sz="1600" b="1" baseline="0">
                <a:solidFill>
                  <a:srgbClr val="0070C0"/>
                </a:solidFill>
              </a:rPr>
              <a:t> a la fecha</a:t>
            </a:r>
            <a:endParaRPr lang="es-CL" sz="1600" b="1">
              <a:solidFill>
                <a:srgbClr val="0070C0"/>
              </a:solidFill>
            </a:endParaRPr>
          </a:p>
        </c:rich>
      </c:tx>
      <c:layout>
        <c:manualLayout>
          <c:xMode val="edge"/>
          <c:yMode val="edge"/>
          <c:x val="0.16446743547040246"/>
          <c:y val="4.1533775425890283E-2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rgbClr val="0070C0"/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ivotFmts>
      <c:pivotFmt>
        <c:idx val="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</c:pivotFmt>
      <c:pivotFmt>
        <c:idx val="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</c:pivotFmt>
      <c:pivotFmt>
        <c:idx val="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</c:pivotFmt>
      <c:pivotFmt>
        <c:idx val="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</c:pivotFmt>
      <c:pivotFmt>
        <c:idx val="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</c:pivotFmt>
      <c:pivotFmt>
        <c:idx val="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</c:pivotFmt>
      <c:pivotFmt>
        <c:idx val="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</c:pivotFmt>
      <c:pivotFmt>
        <c:idx val="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</c:pivotFmt>
      <c:pivotFmt>
        <c:idx val="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</c:pivotFmt>
      <c:pivotFmt>
        <c:idx val="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</c:pivotFmt>
      <c:pivotFmt>
        <c:idx val="1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</c:pivotFmt>
      <c:pivotFmt>
        <c:idx val="1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</c:pivotFmt>
      <c:pivotFmt>
        <c:idx val="1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</c:pivotFmt>
      <c:pivotFmt>
        <c:idx val="1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</c:pivotFmt>
      <c:pivotFmt>
        <c:idx val="1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</c:pivotFmt>
      <c:pivotFmt>
        <c:idx val="1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</c:pivotFmt>
      <c:pivotFmt>
        <c:idx val="1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</c:pivotFmt>
      <c:pivotFmt>
        <c:idx val="17"/>
        <c:spPr>
          <a:solidFill>
            <a:schemeClr val="accent1"/>
          </a:solidFill>
          <a:ln w="28575" cap="rnd">
            <a:solidFill>
              <a:schemeClr val="tx2">
                <a:lumMod val="60000"/>
                <a:lumOff val="40000"/>
              </a:schemeClr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tx2">
                  <a:lumMod val="60000"/>
                  <a:lumOff val="40000"/>
                </a:schemeClr>
              </a:solidFill>
            </a:ln>
            <a:effectLst/>
          </c:spPr>
        </c:marker>
      </c:pivotFmt>
      <c:pivotFmt>
        <c:idx val="18"/>
        <c:spPr>
          <a:solidFill>
            <a:schemeClr val="accent1"/>
          </a:solidFill>
          <a:ln w="28575" cap="rnd">
            <a:solidFill>
              <a:srgbClr val="00B050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2"/>
            </a:solidFill>
            <a:ln w="9525">
              <a:solidFill>
                <a:srgbClr val="00B050"/>
              </a:solidFill>
            </a:ln>
            <a:effectLst/>
          </c:spPr>
        </c:marker>
      </c:pivotFmt>
      <c:pivotFmt>
        <c:idx val="19"/>
        <c:spPr>
          <a:solidFill>
            <a:schemeClr val="accent1"/>
          </a:solidFill>
          <a:ln w="28575" cap="rnd">
            <a:solidFill>
              <a:schemeClr val="accent5">
                <a:lumMod val="75000"/>
              </a:schemeClr>
            </a:solidFill>
            <a:round/>
          </a:ln>
          <a:effectLst/>
        </c:spPr>
        <c:marker>
          <c:symbol val="circle"/>
          <c:size val="5"/>
          <c:spPr>
            <a:solidFill>
              <a:schemeClr val="accent3"/>
            </a:solidFill>
            <a:ln w="9525">
              <a:solidFill>
                <a:schemeClr val="accent5">
                  <a:lumMod val="75000"/>
                </a:schemeClr>
              </a:solidFill>
            </a:ln>
            <a:effectLst/>
          </c:spPr>
        </c:marker>
      </c:pivotFmt>
      <c:pivotFmt>
        <c:idx val="20"/>
        <c:spPr>
          <a:solidFill>
            <a:schemeClr val="accent1"/>
          </a:solidFill>
          <a:ln w="28575" cap="rnd">
            <a:solidFill>
              <a:srgbClr val="FF0000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4"/>
            </a:solidFill>
            <a:ln w="9525">
              <a:solidFill>
                <a:srgbClr val="FF0000"/>
              </a:solidFill>
            </a:ln>
            <a:effectLst/>
          </c:spPr>
        </c:marker>
      </c:pivotFmt>
      <c:pivotFmt>
        <c:idx val="21"/>
        <c:spPr>
          <a:solidFill>
            <a:schemeClr val="accent1"/>
          </a:solidFill>
          <a:ln w="28575" cap="rnd">
            <a:solidFill>
              <a:schemeClr val="tx2">
                <a:lumMod val="60000"/>
                <a:lumOff val="40000"/>
              </a:schemeClr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tx2">
                  <a:lumMod val="60000"/>
                  <a:lumOff val="40000"/>
                </a:schemeClr>
              </a:solidFill>
            </a:ln>
            <a:effectLst/>
          </c:spPr>
        </c:marker>
      </c:pivotFmt>
      <c:pivotFmt>
        <c:idx val="22"/>
        <c:spPr>
          <a:solidFill>
            <a:schemeClr val="accent1"/>
          </a:solidFill>
          <a:ln w="28575" cap="rnd">
            <a:solidFill>
              <a:srgbClr val="00B050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2"/>
            </a:solidFill>
            <a:ln w="9525">
              <a:solidFill>
                <a:srgbClr val="00B050"/>
              </a:solidFill>
            </a:ln>
            <a:effectLst/>
          </c:spPr>
        </c:marker>
      </c:pivotFmt>
      <c:pivotFmt>
        <c:idx val="23"/>
        <c:spPr>
          <a:solidFill>
            <a:schemeClr val="accent1"/>
          </a:solidFill>
          <a:ln w="28575" cap="rnd">
            <a:solidFill>
              <a:schemeClr val="accent5">
                <a:lumMod val="75000"/>
              </a:schemeClr>
            </a:solidFill>
            <a:round/>
          </a:ln>
          <a:effectLst/>
        </c:spPr>
        <c:marker>
          <c:symbol val="circle"/>
          <c:size val="5"/>
          <c:spPr>
            <a:solidFill>
              <a:schemeClr val="accent3"/>
            </a:solidFill>
            <a:ln w="9525">
              <a:solidFill>
                <a:schemeClr val="accent5">
                  <a:lumMod val="75000"/>
                </a:schemeClr>
              </a:solidFill>
            </a:ln>
            <a:effectLst/>
          </c:spPr>
        </c:marker>
      </c:pivotFmt>
      <c:pivotFmt>
        <c:idx val="24"/>
        <c:spPr>
          <a:solidFill>
            <a:schemeClr val="accent1"/>
          </a:solidFill>
          <a:ln w="28575" cap="rnd">
            <a:solidFill>
              <a:srgbClr val="FF0000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4"/>
            </a:solidFill>
            <a:ln w="9525">
              <a:solidFill>
                <a:srgbClr val="FF0000"/>
              </a:solidFill>
            </a:ln>
            <a:effectLst/>
          </c:spPr>
        </c:marker>
      </c:pivotFmt>
      <c:pivotFmt>
        <c:idx val="25"/>
        <c:spPr>
          <a:solidFill>
            <a:schemeClr val="accent1"/>
          </a:solidFill>
          <a:ln w="28575" cap="rnd">
            <a:solidFill>
              <a:schemeClr val="tx2">
                <a:lumMod val="60000"/>
                <a:lumOff val="40000"/>
              </a:schemeClr>
            </a:solidFill>
            <a:prstDash val="dash"/>
            <a:round/>
          </a:ln>
          <a:effectLst/>
        </c:spPr>
        <c:marker>
          <c:symbol val="none"/>
        </c:marker>
      </c:pivotFmt>
      <c:pivotFmt>
        <c:idx val="26"/>
        <c:spPr>
          <a:solidFill>
            <a:schemeClr val="accent1"/>
          </a:solidFill>
          <a:ln w="28575" cap="rnd">
            <a:solidFill>
              <a:srgbClr val="00B050"/>
            </a:solidFill>
            <a:prstDash val="dashDot"/>
            <a:round/>
          </a:ln>
          <a:effectLst/>
        </c:spPr>
        <c:marker>
          <c:symbol val="none"/>
        </c:marker>
      </c:pivotFmt>
      <c:pivotFmt>
        <c:idx val="27"/>
        <c:spPr>
          <a:solidFill>
            <a:schemeClr val="accent1"/>
          </a:solidFill>
          <a:ln w="28575" cap="rnd">
            <a:solidFill>
              <a:schemeClr val="accent5">
                <a:lumMod val="75000"/>
              </a:schemeClr>
            </a:solidFill>
            <a:prstDash val="sysDot"/>
            <a:round/>
          </a:ln>
          <a:effectLst/>
        </c:spPr>
        <c:marker>
          <c:symbol val="none"/>
        </c:marker>
      </c:pivotFmt>
      <c:pivotFmt>
        <c:idx val="28"/>
        <c:spPr>
          <a:solidFill>
            <a:schemeClr val="accent1"/>
          </a:solidFill>
          <a:ln w="38100" cap="rnd">
            <a:solidFill>
              <a:srgbClr val="FF0000"/>
            </a:solidFill>
            <a:round/>
          </a:ln>
          <a:effectLst/>
        </c:spPr>
        <c:marker>
          <c:symbol val="none"/>
        </c:marker>
      </c:pivotFmt>
      <c:pivotFmt>
        <c:idx val="29"/>
        <c:spPr>
          <a:solidFill>
            <a:schemeClr val="accent1"/>
          </a:solidFill>
          <a:ln w="952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3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3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3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3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3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3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3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3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3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3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4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4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4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4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4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4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4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4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4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4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50"/>
        <c:spPr>
          <a:solidFill>
            <a:schemeClr val="accent1"/>
          </a:solidFill>
          <a:ln w="28575" cap="rnd">
            <a:solidFill>
              <a:schemeClr val="accent1"/>
            </a:solidFill>
            <a:prstDash val="sysDash"/>
            <a:round/>
          </a:ln>
          <a:effectLst/>
        </c:spPr>
        <c:marker>
          <c:symbol val="none"/>
        </c:marker>
      </c:pivotFmt>
      <c:pivotFmt>
        <c:idx val="51"/>
        <c:spPr>
          <a:solidFill>
            <a:schemeClr val="accent1"/>
          </a:solidFill>
          <a:ln w="28575" cap="rnd">
            <a:solidFill>
              <a:srgbClr val="FF0000"/>
            </a:solidFill>
            <a:prstDash val="sysDash"/>
            <a:round/>
          </a:ln>
          <a:effectLst>
            <a:softEdge rad="0"/>
          </a:effectLst>
        </c:spPr>
        <c:marker>
          <c:symbol val="none"/>
        </c:marker>
      </c:pivotFmt>
      <c:pivotFmt>
        <c:idx val="5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53"/>
        <c:spPr>
          <a:solidFill>
            <a:schemeClr val="accent1"/>
          </a:solidFill>
          <a:ln w="28575" cap="rnd">
            <a:solidFill>
              <a:schemeClr val="accent1"/>
            </a:solidFill>
            <a:prstDash val="sysDash"/>
            <a:round/>
          </a:ln>
          <a:effectLst/>
        </c:spPr>
        <c:marker>
          <c:symbol val="none"/>
        </c:marker>
      </c:pivotFmt>
      <c:pivotFmt>
        <c:idx val="5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5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5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57"/>
        <c:spPr>
          <a:solidFill>
            <a:schemeClr val="accent1"/>
          </a:solidFill>
          <a:ln w="28575" cap="rnd">
            <a:solidFill>
              <a:schemeClr val="accent1"/>
            </a:solidFill>
            <a:prstDash val="sysDash"/>
            <a:round/>
          </a:ln>
          <a:effectLst/>
        </c:spPr>
        <c:marker>
          <c:symbol val="none"/>
        </c:marker>
      </c:pivotFmt>
      <c:pivotFmt>
        <c:idx val="58"/>
        <c:spPr>
          <a:solidFill>
            <a:schemeClr val="accent1"/>
          </a:solidFill>
          <a:ln w="28575" cap="rnd">
            <a:solidFill>
              <a:srgbClr val="FF0000"/>
            </a:solidFill>
            <a:prstDash val="sysDash"/>
            <a:round/>
          </a:ln>
          <a:effectLst>
            <a:softEdge rad="0"/>
          </a:effectLst>
        </c:spPr>
        <c:marker>
          <c:symbol val="none"/>
        </c:marker>
      </c:pivotFmt>
      <c:pivotFmt>
        <c:idx val="59"/>
        <c:spPr>
          <a:solidFill>
            <a:schemeClr val="accent1"/>
          </a:solidFill>
          <a:ln w="28575" cap="rnd">
            <a:solidFill>
              <a:schemeClr val="accent1"/>
            </a:solidFill>
            <a:prstDash val="sysDash"/>
            <a:round/>
          </a:ln>
          <a:effectLst/>
        </c:spPr>
        <c:marker>
          <c:symbol val="none"/>
        </c:marker>
      </c:pivotFmt>
      <c:pivotFmt>
        <c:idx val="6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6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6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63"/>
        <c:spPr>
          <a:solidFill>
            <a:schemeClr val="accent1"/>
          </a:solidFill>
          <a:ln w="28575" cap="rnd">
            <a:solidFill>
              <a:schemeClr val="accent1"/>
            </a:solidFill>
            <a:prstDash val="sysDash"/>
            <a:round/>
          </a:ln>
          <a:effectLst/>
        </c:spPr>
        <c:marker>
          <c:symbol val="none"/>
        </c:marker>
      </c:pivotFmt>
      <c:pivotFmt>
        <c:idx val="64"/>
        <c:spPr>
          <a:solidFill>
            <a:schemeClr val="accent1"/>
          </a:solidFill>
          <a:ln w="28575" cap="rnd">
            <a:solidFill>
              <a:srgbClr val="FF0000"/>
            </a:solidFill>
            <a:prstDash val="sysDash"/>
            <a:round/>
          </a:ln>
          <a:effectLst>
            <a:softEdge rad="0"/>
          </a:effectLst>
        </c:spPr>
        <c:marker>
          <c:symbol val="none"/>
        </c:marker>
      </c:pivotFmt>
      <c:pivotFmt>
        <c:idx val="65"/>
        <c:spPr>
          <a:solidFill>
            <a:schemeClr val="accent1"/>
          </a:solidFill>
          <a:ln w="28575" cap="rnd">
            <a:solidFill>
              <a:schemeClr val="accent1"/>
            </a:solidFill>
            <a:prstDash val="sysDash"/>
            <a:round/>
          </a:ln>
          <a:effectLst/>
        </c:spPr>
        <c:marker>
          <c:symbol val="none"/>
        </c:marker>
      </c:pivotFmt>
    </c:pivotFmts>
    <c:plotArea>
      <c:layout>
        <c:manualLayout>
          <c:layoutTarget val="inner"/>
          <c:xMode val="edge"/>
          <c:yMode val="edge"/>
          <c:x val="8.5509183078820855E-2"/>
          <c:y val="0.1793184653328421"/>
          <c:w val="0.89937833276521784"/>
          <c:h val="0.5461238917021668"/>
        </c:manualLayout>
      </c:layout>
      <c:lineChart>
        <c:grouping val="standard"/>
        <c:varyColors val="0"/>
        <c:ser>
          <c:idx val="0"/>
          <c:order val="0"/>
          <c:tx>
            <c:strRef>
              <c:f>TD!$B$5:$B$6</c:f>
              <c:strCache>
                <c:ptCount val="1"/>
                <c:pt idx="0">
                  <c:v>2016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TD!$A$7:$A$19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TD!$B$7:$B$19</c:f>
              <c:numCache>
                <c:formatCode>_-* #,##0_-;\-* #,##0_-;_-* "-"??_-;_-@_-</c:formatCode>
                <c:ptCount val="12"/>
                <c:pt idx="0">
                  <c:v>274</c:v>
                </c:pt>
                <c:pt idx="1">
                  <c:v>213</c:v>
                </c:pt>
                <c:pt idx="2">
                  <c:v>275</c:v>
                </c:pt>
                <c:pt idx="3">
                  <c:v>225</c:v>
                </c:pt>
                <c:pt idx="4">
                  <c:v>224</c:v>
                </c:pt>
                <c:pt idx="5">
                  <c:v>212</c:v>
                </c:pt>
                <c:pt idx="6">
                  <c:v>228</c:v>
                </c:pt>
                <c:pt idx="7">
                  <c:v>226</c:v>
                </c:pt>
                <c:pt idx="8">
                  <c:v>235</c:v>
                </c:pt>
                <c:pt idx="9">
                  <c:v>241</c:v>
                </c:pt>
                <c:pt idx="10">
                  <c:v>219</c:v>
                </c:pt>
                <c:pt idx="11">
                  <c:v>247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F51D-46C0-BE00-85EC576AC080}"/>
            </c:ext>
          </c:extLst>
        </c:ser>
        <c:ser>
          <c:idx val="1"/>
          <c:order val="1"/>
          <c:tx>
            <c:strRef>
              <c:f>TD!$C$5:$C$6</c:f>
              <c:strCache>
                <c:ptCount val="1"/>
                <c:pt idx="0">
                  <c:v>2017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TD!$A$7:$A$19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TD!$C$7:$C$19</c:f>
              <c:numCache>
                <c:formatCode>_-* #,##0_-;\-* #,##0_-;_-* "-"??_-;_-@_-</c:formatCode>
                <c:ptCount val="12"/>
                <c:pt idx="0">
                  <c:v>244</c:v>
                </c:pt>
                <c:pt idx="1">
                  <c:v>194</c:v>
                </c:pt>
                <c:pt idx="2">
                  <c:v>248</c:v>
                </c:pt>
                <c:pt idx="3">
                  <c:v>238</c:v>
                </c:pt>
                <c:pt idx="4">
                  <c:v>222</c:v>
                </c:pt>
                <c:pt idx="5">
                  <c:v>236</c:v>
                </c:pt>
                <c:pt idx="6">
                  <c:v>209</c:v>
                </c:pt>
                <c:pt idx="7">
                  <c:v>213</c:v>
                </c:pt>
                <c:pt idx="8">
                  <c:v>200</c:v>
                </c:pt>
                <c:pt idx="9">
                  <c:v>234</c:v>
                </c:pt>
                <c:pt idx="10">
                  <c:v>227</c:v>
                </c:pt>
                <c:pt idx="11">
                  <c:v>210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F51D-46C0-BE00-85EC576AC080}"/>
            </c:ext>
          </c:extLst>
        </c:ser>
        <c:ser>
          <c:idx val="2"/>
          <c:order val="2"/>
          <c:tx>
            <c:strRef>
              <c:f>TD!$D$5:$D$6</c:f>
              <c:strCache>
                <c:ptCount val="1"/>
                <c:pt idx="0">
                  <c:v>2018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TD!$A$7:$A$19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TD!$D$7:$D$19</c:f>
              <c:numCache>
                <c:formatCode>_-* #,##0_-;\-* #,##0_-;_-* "-"??_-;_-@_-</c:formatCode>
                <c:ptCount val="12"/>
                <c:pt idx="0">
                  <c:v>210</c:v>
                </c:pt>
                <c:pt idx="1">
                  <c:v>197</c:v>
                </c:pt>
                <c:pt idx="2">
                  <c:v>211</c:v>
                </c:pt>
                <c:pt idx="3">
                  <c:v>198</c:v>
                </c:pt>
                <c:pt idx="4">
                  <c:v>202</c:v>
                </c:pt>
                <c:pt idx="5">
                  <c:v>217</c:v>
                </c:pt>
                <c:pt idx="6">
                  <c:v>180</c:v>
                </c:pt>
                <c:pt idx="7">
                  <c:v>235</c:v>
                </c:pt>
                <c:pt idx="8">
                  <c:v>226</c:v>
                </c:pt>
                <c:pt idx="9">
                  <c:v>235</c:v>
                </c:pt>
                <c:pt idx="10">
                  <c:v>226</c:v>
                </c:pt>
                <c:pt idx="11">
                  <c:v>225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F51D-46C0-BE00-85EC576AC080}"/>
            </c:ext>
          </c:extLst>
        </c:ser>
        <c:ser>
          <c:idx val="3"/>
          <c:order val="3"/>
          <c:tx>
            <c:strRef>
              <c:f>TD!$E$5:$E$6</c:f>
              <c:strCache>
                <c:ptCount val="1"/>
                <c:pt idx="0">
                  <c:v>2019</c:v>
                </c:pt>
              </c:strCache>
            </c:strRef>
          </c:tx>
          <c:spPr>
            <a:ln w="28575" cap="rnd">
              <a:solidFill>
                <a:schemeClr val="accent4"/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TD!$A$7:$A$19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TD!$E$7:$E$19</c:f>
              <c:numCache>
                <c:formatCode>_-* #,##0_-;\-* #,##0_-;_-* "-"??_-;_-@_-</c:formatCode>
                <c:ptCount val="12"/>
                <c:pt idx="0">
                  <c:v>229</c:v>
                </c:pt>
                <c:pt idx="1">
                  <c:v>183</c:v>
                </c:pt>
                <c:pt idx="2">
                  <c:v>184</c:v>
                </c:pt>
                <c:pt idx="3">
                  <c:v>201</c:v>
                </c:pt>
                <c:pt idx="4">
                  <c:v>205</c:v>
                </c:pt>
                <c:pt idx="5">
                  <c:v>180</c:v>
                </c:pt>
                <c:pt idx="6">
                  <c:v>219</c:v>
                </c:pt>
                <c:pt idx="7">
                  <c:v>196</c:v>
                </c:pt>
                <c:pt idx="8">
                  <c:v>213</c:v>
                </c:pt>
                <c:pt idx="9">
                  <c:v>210</c:v>
                </c:pt>
                <c:pt idx="10">
                  <c:v>189</c:v>
                </c:pt>
                <c:pt idx="11">
                  <c:v>197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F51D-46C0-BE00-85EC576AC080}"/>
            </c:ext>
          </c:extLst>
        </c:ser>
        <c:ser>
          <c:idx val="4"/>
          <c:order val="4"/>
          <c:tx>
            <c:strRef>
              <c:f>TD!$F$5:$F$6</c:f>
              <c:strCache>
                <c:ptCount val="1"/>
                <c:pt idx="0">
                  <c:v>2020</c:v>
                </c:pt>
              </c:strCache>
            </c:strRef>
          </c:tx>
          <c:spPr>
            <a:ln w="28575" cap="rnd">
              <a:solidFill>
                <a:srgbClr val="FF0000"/>
              </a:solidFill>
              <a:prstDash val="sysDash"/>
              <a:round/>
            </a:ln>
            <a:effectLst>
              <a:softEdge rad="0"/>
            </a:effectLst>
          </c:spPr>
          <c:marker>
            <c:symbol val="none"/>
          </c:marker>
          <c:cat>
            <c:strRef>
              <c:f>TD!$A$7:$A$19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TD!$F$7:$F$19</c:f>
              <c:numCache>
                <c:formatCode>_-* #,##0_-;\-* #,##0_-;_-* "-"??_-;_-@_-</c:formatCode>
                <c:ptCount val="12"/>
                <c:pt idx="0">
                  <c:v>193</c:v>
                </c:pt>
                <c:pt idx="1">
                  <c:v>168</c:v>
                </c:pt>
                <c:pt idx="2">
                  <c:v>219</c:v>
                </c:pt>
                <c:pt idx="3">
                  <c:v>175</c:v>
                </c:pt>
                <c:pt idx="4">
                  <c:v>199</c:v>
                </c:pt>
                <c:pt idx="5">
                  <c:v>187</c:v>
                </c:pt>
                <c:pt idx="6">
                  <c:v>181</c:v>
                </c:pt>
                <c:pt idx="7">
                  <c:v>178</c:v>
                </c:pt>
                <c:pt idx="8">
                  <c:v>171</c:v>
                </c:pt>
                <c:pt idx="9">
                  <c:v>171</c:v>
                </c:pt>
                <c:pt idx="10">
                  <c:v>197</c:v>
                </c:pt>
                <c:pt idx="11">
                  <c:v>161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4-F51D-46C0-BE00-85EC576AC080}"/>
            </c:ext>
          </c:extLst>
        </c:ser>
        <c:ser>
          <c:idx val="5"/>
          <c:order val="5"/>
          <c:tx>
            <c:strRef>
              <c:f>TD!$G$5:$G$6</c:f>
              <c:strCache>
                <c:ptCount val="1"/>
                <c:pt idx="0">
                  <c:v>2021</c:v>
                </c:pt>
              </c:strCache>
            </c:strRef>
          </c:tx>
          <c:spPr>
            <a:ln w="28575" cap="rnd">
              <a:solidFill>
                <a:schemeClr val="accent6"/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TD!$A$7:$A$19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TD!$G$7:$G$19</c:f>
              <c:numCache>
                <c:formatCode>_-* #,##0_-;\-* #,##0_-;_-* "-"??_-;_-@_-</c:formatCode>
                <c:ptCount val="12"/>
                <c:pt idx="0">
                  <c:v>161</c:v>
                </c:pt>
                <c:pt idx="1">
                  <c:v>161</c:v>
                </c:pt>
                <c:pt idx="2">
                  <c:v>160</c:v>
                </c:pt>
                <c:pt idx="3">
                  <c:v>148</c:v>
                </c:pt>
                <c:pt idx="4">
                  <c:v>173</c:v>
                </c:pt>
                <c:pt idx="5">
                  <c:v>173</c:v>
                </c:pt>
                <c:pt idx="6">
                  <c:v>148</c:v>
                </c:pt>
                <c:pt idx="7">
                  <c:v>144</c:v>
                </c:pt>
                <c:pt idx="8">
                  <c:v>165</c:v>
                </c:pt>
                <c:pt idx="9">
                  <c:v>170</c:v>
                </c:pt>
                <c:pt idx="10">
                  <c:v>163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5-F51D-46C0-BE00-85EC576AC0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78409328"/>
        <c:axId val="1878409888"/>
      </c:lineChart>
      <c:catAx>
        <c:axId val="1878409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878409888"/>
        <c:crosses val="autoZero"/>
        <c:auto val="1"/>
        <c:lblAlgn val="ctr"/>
        <c:lblOffset val="100"/>
        <c:noMultiLvlLbl val="0"/>
      </c:catAx>
      <c:valAx>
        <c:axId val="1878409888"/>
        <c:scaling>
          <c:orientation val="minMax"/>
          <c:max val="4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L"/>
                  <a:t>Número</a:t>
                </a:r>
                <a:r>
                  <a:rPr lang="es-CL" baseline="0"/>
                  <a:t> de Defunciones</a:t>
                </a:r>
                <a:endParaRPr lang="es-CL"/>
              </a:p>
            </c:rich>
          </c:tx>
          <c:layout>
            <c:manualLayout>
              <c:xMode val="edge"/>
              <c:yMode val="edge"/>
              <c:x val="1.6805774278215224E-2"/>
              <c:y val="0.317797807741564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L"/>
            </a:p>
          </c:txPr>
        </c:title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878409328"/>
        <c:crosses val="autoZero"/>
        <c:crossBetween val="between"/>
        <c:majorUnit val="100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9884"/>
          </a:xfrm>
          <a:prstGeom prst="rect">
            <a:avLst/>
          </a:prstGeom>
        </p:spPr>
        <p:txBody>
          <a:bodyPr vert="horz" lIns="85919" tIns="42960" rIns="85919" bIns="42960" rtlCol="0"/>
          <a:lstStyle>
            <a:lvl1pPr algn="l">
              <a:defRPr sz="11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5622798" y="0"/>
            <a:ext cx="4301543" cy="339884"/>
          </a:xfrm>
          <a:prstGeom prst="rect">
            <a:avLst/>
          </a:prstGeom>
        </p:spPr>
        <p:txBody>
          <a:bodyPr vert="horz" lIns="85919" tIns="42960" rIns="85919" bIns="42960" rtlCol="0"/>
          <a:lstStyle>
            <a:lvl1pPr algn="r">
              <a:defRPr sz="1100"/>
            </a:lvl1pPr>
          </a:lstStyle>
          <a:p>
            <a:fld id="{61413D14-F8EC-48C1-B6D3-549190CC25B9}" type="datetimeFigureOut">
              <a:rPr lang="es-ES" smtClean="0"/>
              <a:pPr/>
              <a:t>25/01/2022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1543" cy="339884"/>
          </a:xfrm>
          <a:prstGeom prst="rect">
            <a:avLst/>
          </a:prstGeom>
        </p:spPr>
        <p:txBody>
          <a:bodyPr vert="horz" lIns="85919" tIns="42960" rIns="85919" bIns="42960" rtlCol="0" anchor="b"/>
          <a:lstStyle>
            <a:lvl1pPr algn="l">
              <a:defRPr sz="11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5622798" y="6456612"/>
            <a:ext cx="4301543" cy="339884"/>
          </a:xfrm>
          <a:prstGeom prst="rect">
            <a:avLst/>
          </a:prstGeom>
        </p:spPr>
        <p:txBody>
          <a:bodyPr vert="horz" lIns="85919" tIns="42960" rIns="85919" bIns="42960" rtlCol="0" anchor="b"/>
          <a:lstStyle>
            <a:lvl1pPr algn="r">
              <a:defRPr sz="1100"/>
            </a:lvl1pPr>
          </a:lstStyle>
          <a:p>
            <a:fld id="{DCB1642A-9ABA-4018-A509-98C2FFF9A15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714371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1543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5919" tIns="42960" rIns="85919" bIns="4296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100"/>
            </a:lvl1pPr>
          </a:lstStyle>
          <a:p>
            <a:endParaRPr lang="es-ES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2798" y="0"/>
            <a:ext cx="4301543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5919" tIns="42960" rIns="85919" bIns="4296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100"/>
            </a:lvl1pPr>
          </a:lstStyle>
          <a:p>
            <a:fld id="{7D2C0B8D-0B2E-48E8-B217-74A723F19291}" type="datetimeFigureOut">
              <a:rPr lang="es-ES"/>
              <a:pPr/>
              <a:t>25/01/2022</a:t>
            </a:fld>
            <a:endParaRPr lang="es-ES"/>
          </a:p>
        </p:txBody>
      </p:sp>
      <p:sp>
        <p:nvSpPr>
          <p:cNvPr id="593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3900" y="509588"/>
            <a:ext cx="3398838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93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2664" y="3228896"/>
            <a:ext cx="7941310" cy="3058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5919" tIns="42960" rIns="85919" bIns="429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6612"/>
            <a:ext cx="4301543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5919" tIns="42960" rIns="85919" bIns="4296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100"/>
            </a:lvl1pPr>
          </a:lstStyle>
          <a:p>
            <a:endParaRPr lang="es-ES"/>
          </a:p>
        </p:txBody>
      </p:sp>
      <p:sp>
        <p:nvSpPr>
          <p:cNvPr id="593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2798" y="6456612"/>
            <a:ext cx="4301543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5919" tIns="42960" rIns="85919" bIns="4296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100"/>
            </a:lvl1pPr>
          </a:lstStyle>
          <a:p>
            <a:fld id="{40009C6B-33F4-4994-A006-1EC50DAAFD78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37216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009C6B-33F4-4994-A006-1EC50DAAFD78}" type="slidenum">
              <a:rPr lang="es-ES" smtClean="0"/>
              <a:pPr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697477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009C6B-33F4-4994-A006-1EC50DAAFD78}" type="slidenum">
              <a:rPr lang="es-ES" smtClean="0"/>
              <a:pPr/>
              <a:t>42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11365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009C6B-33F4-4994-A006-1EC50DAAFD78}" type="slidenum">
              <a:rPr lang="es-ES" smtClean="0"/>
              <a:pPr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1376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009C6B-33F4-4994-A006-1EC50DAAFD78}" type="slidenum">
              <a:rPr lang="es-ES" smtClean="0"/>
              <a:pPr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00147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009C6B-33F4-4994-A006-1EC50DAAFD78}" type="slidenum">
              <a:rPr lang="es-ES" smtClean="0"/>
              <a:pPr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2412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009C6B-33F4-4994-A006-1EC50DAAFD78}" type="slidenum">
              <a:rPr lang="es-ES" smtClean="0"/>
              <a:pPr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11586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009C6B-33F4-4994-A006-1EC50DAAFD78}" type="slidenum">
              <a:rPr lang="es-ES" smtClean="0"/>
              <a:pPr/>
              <a:t>23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055129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009C6B-33F4-4994-A006-1EC50DAAFD78}" type="slidenum">
              <a:rPr lang="es-ES" smtClean="0"/>
              <a:pPr/>
              <a:t>26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31515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009C6B-33F4-4994-A006-1EC50DAAFD78}" type="slidenum">
              <a:rPr lang="es-ES" smtClean="0"/>
              <a:pPr/>
              <a:t>33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82735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009C6B-33F4-4994-A006-1EC50DAAFD78}" type="slidenum">
              <a:rPr lang="es-ES" smtClean="0"/>
              <a:pPr/>
              <a:t>36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9453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600200"/>
            <a:ext cx="7772400" cy="936625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400"/>
            </a:lvl1pPr>
          </a:lstStyle>
          <a:p>
            <a:pPr lvl="0"/>
            <a:r>
              <a:rPr lang="es-ES" noProof="0"/>
              <a:t>Haga clic para modificar el estilo de título del patrón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590800"/>
            <a:ext cx="6400800" cy="609600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noProof="0"/>
              <a:t>Haga clic para modificar el estilo de subtítulo del patrón</a:t>
            </a: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99EDEEEC-67ED-46B1-BD9F-5F029AAC4381}" type="datetimeFigureOut">
              <a:rPr lang="es-ES" smtClean="0"/>
              <a:pPr>
                <a:defRPr/>
              </a:pPr>
              <a:t>25/01/2022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DD69F5BE-BF3F-4BA4-91A4-A690071A7113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8123A659-1079-459F-ABBC-06D2C5FF44BA}" type="datetime1">
              <a:rPr lang="en-US"/>
              <a:pPr/>
              <a:t>1/25/2022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8530C5-242B-40EE-BB70-597C40C56C99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306E8323-2379-494F-AA46-DC73FDCCDD8C}" type="datetime1">
              <a:rPr lang="en-US"/>
              <a:pPr/>
              <a:t>1/25/2022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9A47CC-4570-42C6-B3CE-25CE2AAAB2E1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CL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CF614C5-30B1-46F5-9AFA-E3D515991E28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CL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7C05994-D840-473F-98D2-9965011D5950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CL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6EEE37B-8CBB-4895-9F8C-A2A9BB457BB4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/>
              <a:t>Haga clic en el icono para agregar una imagen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CL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B420437-AFF7-4B62-9440-445916556A44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CL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032527A-373E-4015-8C8E-69B8B7200E3E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198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4102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CL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D075ED3-8C38-469C-A29C-6B53B892151D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6F734-ED1F-4C3D-9223-BD92C6A9191B}" type="slidenum">
              <a:rPr lang="es-ES" altLang="es-CL"/>
              <a:pPr>
                <a:defRPr/>
              </a:pPr>
              <a:t>‹Nº›</a:t>
            </a:fld>
            <a:endParaRPr lang="es-ES" altLang="es-CL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>
          <a:xfrm rot="16200000">
            <a:off x="-1198563" y="4821238"/>
            <a:ext cx="2625725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37149910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40247705-B30B-43EB-B608-18844FA0675C}" type="datetime1">
              <a:rPr lang="en-US"/>
              <a:pPr/>
              <a:t>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86DC9E62-AEDD-43C5-9789-937244476D82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0A6BB8E5-5CD1-479E-B534-75F5D23E9EAA}" type="datetimeFigureOut">
              <a:rPr lang="es-ES" smtClean="0"/>
              <a:pPr>
                <a:defRPr/>
              </a:pPr>
              <a:t>25/01/2022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4539622D-89F6-49A4-AEB7-B636BD9C218C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C46471C1-5FCE-4BFB-9B2F-BE8A6A08AF1B}" type="datetime1">
              <a:rPr lang="en-US"/>
              <a:pPr/>
              <a:t>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15DF792C-8904-4221-AFA5-11AE599C8CC0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605585F3-C06D-44AB-BEEF-374A9ABA4498}" type="datetime1">
              <a:rPr lang="en-US"/>
              <a:pPr/>
              <a:t>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69999134-0E36-4A67-A502-FE8D2BB95104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84A88379-67A4-45AF-97FE-CDA9BA56C05F}" type="datetime1">
              <a:rPr lang="en-US"/>
              <a:pPr/>
              <a:t>1/25/2022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23EB22C8-7DB4-4E0A-A359-8209AB3101F0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623B1653-2AC2-4DA8-A525-3EEFF6E65C2F}" type="datetime1">
              <a:rPr lang="en-US"/>
              <a:pPr/>
              <a:t>1/25/2022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494028BA-63AD-4B28-A050-25DB7E62805C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90CE3578-6442-46C7-BC3A-0DF88AA95EC7}" type="datetime1">
              <a:rPr lang="en-US"/>
              <a:pPr/>
              <a:t>1/25/2022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F8A3C7BE-4B9B-4F82-B7A4-8AC6A081B8A3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C411C74A-BE75-4CAC-83B6-295760A3FFE7}" type="datetime1">
              <a:rPr lang="en-US"/>
              <a:pPr/>
              <a:t>1/25/2022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2BD9954B-7CC3-4DA4-8956-2CB4764EC319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E2116FDB-54E9-4031-A7C8-5AF8A4BF8E1F}" type="datetime1">
              <a:rPr lang="en-US"/>
              <a:pPr/>
              <a:t>1/25/2022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6CFCD837-119B-41EC-AF08-F22745C91C40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/>
              <a:t>Haga clic en el icono para agregar una imagen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0202A5CB-9F32-4FB2-8C79-4EA74288CAD0}" type="datetime1">
              <a:rPr lang="en-US"/>
              <a:pPr/>
              <a:t>1/25/2022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D926CE01-6ED2-4C97-A5A6-876251348A98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EA47B84F-F3CA-4011-A163-C6CCB33F8E42}" type="datetime1">
              <a:rPr lang="en-US"/>
              <a:pPr/>
              <a:t>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FCF7B4C1-D6F1-4136-8AB7-8306B7B99CFE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B84866FE-D6F8-494F-B0F9-D61844B2492A}" type="datetime1">
              <a:rPr lang="en-US"/>
              <a:pPr/>
              <a:t>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E614D7DB-29EA-456D-A860-CAAC9BB12656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06142418-9937-499C-9397-FC9AFA94C7CB}" type="datetimeFigureOut">
              <a:rPr lang="es-ES" smtClean="0"/>
              <a:pPr>
                <a:defRPr/>
              </a:pPr>
              <a:t>25/01/2022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CEB89FE0-0577-4616-9580-D826CAD0B5F3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9DBB8F67-2504-41B6-A36C-F0ED74B022EF}" type="datetimeFigureOut">
              <a:rPr lang="es-ES" smtClean="0"/>
              <a:pPr>
                <a:defRPr/>
              </a:pPr>
              <a:t>25/01/2022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6BC14823-040E-493A-90AD-B88C28E8114A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AA2BF2-0395-45C2-8355-840C25CDA358}" type="datetimeFigureOut">
              <a:rPr lang="es-ES"/>
              <a:pPr>
                <a:defRPr/>
              </a:pPr>
              <a:t>25/01/2022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10906E-16BD-4733-8CFA-7456ED8CD1A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s-ES" noProof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8BDB5B-A487-40A7-80CA-9294460BF4E2}" type="datetime1">
              <a:rPr lang="es-ES"/>
              <a:pPr>
                <a:defRPr/>
              </a:pPr>
              <a:t>25/01/2022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4A0408-4428-447C-9AAF-B68C7F76926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BCAD71CE-0D7D-487D-9B1E-48CC301A1390}" type="datetime1">
              <a:rPr lang="en-US"/>
              <a:pPr/>
              <a:t>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D13833-A9FA-47C7-9272-A63E5465E065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Gobierno de Chile | Ministerio del Interior</a:t>
            </a:r>
          </a:p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05EC6AC-865F-4A29-8D29-D214CD92B6BA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D501861A-C919-409F-A869-2CC3EC60F3B1}" type="datetime1">
              <a:rPr lang="en-US"/>
              <a:pPr/>
              <a:t>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ED5523-AC58-4843-9732-A5F719FED306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6C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/>
          <p:cNvSpPr>
            <a:spLocks noChangeArrowheads="1"/>
          </p:cNvSpPr>
          <p:nvPr/>
        </p:nvSpPr>
        <p:spPr bwMode="auto">
          <a:xfrm>
            <a:off x="533400" y="3333750"/>
            <a:ext cx="1033463" cy="3524250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>
            <a:outerShdw dist="38100" dir="12899965" algn="br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endParaRPr lang="es-CL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6" name="Rectangle 65"/>
          <p:cNvSpPr>
            <a:spLocks noChangeArrowheads="1"/>
          </p:cNvSpPr>
          <p:nvPr/>
        </p:nvSpPr>
        <p:spPr bwMode="auto">
          <a:xfrm>
            <a:off x="1566863" y="3333750"/>
            <a:ext cx="1260475" cy="3524250"/>
          </a:xfrm>
          <a:prstGeom prst="rect">
            <a:avLst/>
          </a:prstGeom>
          <a:solidFill>
            <a:srgbClr val="EF4144"/>
          </a:solidFill>
          <a:ln w="9525">
            <a:noFill/>
            <a:miter lim="800000"/>
            <a:headEnd/>
            <a:tailEnd/>
          </a:ln>
          <a:effectLst>
            <a:outerShdw dist="38100" dir="12899965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endParaRPr lang="es-CL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1028" name="Picture 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7700" y="3452813"/>
            <a:ext cx="803275" cy="585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029" name="Picture 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677988" y="3452813"/>
            <a:ext cx="1031875" cy="41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71" name="Rectangle 70"/>
          <p:cNvSpPr>
            <a:spLocks noChangeArrowheads="1"/>
          </p:cNvSpPr>
          <p:nvPr/>
        </p:nvSpPr>
        <p:spPr bwMode="auto">
          <a:xfrm>
            <a:off x="533400" y="0"/>
            <a:ext cx="1033463" cy="1371600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>
            <a:outerShdw dist="38100" dir="2700000" algn="br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endParaRPr lang="es-CL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72" name="Rectangle 71"/>
          <p:cNvSpPr>
            <a:spLocks noChangeArrowheads="1"/>
          </p:cNvSpPr>
          <p:nvPr/>
        </p:nvSpPr>
        <p:spPr bwMode="auto">
          <a:xfrm>
            <a:off x="1566863" y="0"/>
            <a:ext cx="1260475" cy="1371600"/>
          </a:xfrm>
          <a:prstGeom prst="rect">
            <a:avLst/>
          </a:prstGeom>
          <a:solidFill>
            <a:srgbClr val="EF4144"/>
          </a:solidFill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endParaRPr lang="es-CL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ヒラギノ角ゴ Pro W3" charset="-128"/>
          <a:cs typeface="ヒラギノ角ゴ Pro W3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ヒラギノ角ゴ Pro W3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ヒラギノ角ゴ Pro W3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1645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477963"/>
            <a:ext cx="817721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50" y="6527800"/>
            <a:ext cx="2895600" cy="246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898989"/>
                </a:solidFill>
                <a:latin typeface="Verdana" pitchFamily="34" charset="0"/>
              </a:defRPr>
            </a:lvl1pPr>
          </a:lstStyle>
          <a:p>
            <a:r>
              <a:rPr lang="es-ES_tradnl"/>
              <a:t>Gobierno de Chile | Ministerio del Interior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83313" y="6527800"/>
            <a:ext cx="2133600" cy="1936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  <a:latin typeface="Verdana" pitchFamily="34" charset="0"/>
              </a:defRPr>
            </a:lvl1pPr>
          </a:lstStyle>
          <a:p>
            <a:fld id="{C5E81808-0704-4CDE-A9D2-A6D04B848B2B}" type="slidenum">
              <a:rPr lang="en-US"/>
              <a:pPr/>
              <a:t>‹Nº›</a:t>
            </a:fld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413750" y="-6350"/>
            <a:ext cx="284163" cy="866775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>
            <a:outerShdw dist="38100" dir="2700000" algn="br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endParaRPr lang="es-CL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8697913" y="0"/>
            <a:ext cx="347662" cy="860425"/>
          </a:xfrm>
          <a:prstGeom prst="rect">
            <a:avLst/>
          </a:prstGeom>
          <a:solidFill>
            <a:srgbClr val="EF4144"/>
          </a:solidFill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endParaRPr lang="es-CL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8413750" y="6400800"/>
            <a:ext cx="284163" cy="457200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>
            <a:outerShdw dist="38100" dir="12899965" algn="br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endParaRPr lang="es-CL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8697913" y="6400800"/>
            <a:ext cx="347662" cy="457200"/>
          </a:xfrm>
          <a:prstGeom prst="rect">
            <a:avLst/>
          </a:prstGeom>
          <a:solidFill>
            <a:srgbClr val="EF4144"/>
          </a:solidFill>
          <a:ln w="9525">
            <a:noFill/>
            <a:miter lim="800000"/>
            <a:headEnd/>
            <a:tailEnd/>
          </a:ln>
          <a:effectLst>
            <a:outerShdw dist="38100" dir="12899965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endParaRPr lang="es-CL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93" r:id="rId12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006CB7"/>
          </a:solidFill>
          <a:latin typeface="Verdana"/>
          <a:ea typeface="ヒラギノ角ゴ Pro W3" charset="-128"/>
          <a:cs typeface="Verdana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595959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rgbClr val="595959"/>
          </a:solidFill>
          <a:latin typeface="+mn-lt"/>
          <a:ea typeface="ヒラギノ角ゴ Pro W3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595959"/>
          </a:solidFill>
          <a:latin typeface="+mn-lt"/>
          <a:ea typeface="ヒラギノ角ゴ Pro W3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rgbClr val="595959"/>
          </a:solidFill>
          <a:latin typeface="+mn-lt"/>
          <a:ea typeface="ヒラギノ角ゴ Pro W3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400" kern="1200">
          <a:solidFill>
            <a:srgbClr val="595959"/>
          </a:solidFill>
          <a:latin typeface="+mn-lt"/>
          <a:ea typeface="ヒラギノ角ゴ Pro W3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EF41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s-CL">
              <a:solidFill>
                <a:srgbClr val="FFFFFF"/>
              </a:solidFill>
              <a:ea typeface="ヒラギノ角ゴ Pro W3" pitchFamily="-60" charset="-128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7153275" y="0"/>
            <a:ext cx="1990725" cy="6629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38100" dir="5640026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endParaRPr lang="es-CL">
              <a:solidFill>
                <a:srgbClr val="FFFFFF"/>
              </a:solidFill>
              <a:latin typeface="Calibri" pitchFamily="34" charset="0"/>
            </a:endParaRP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7153275" y="2058988"/>
            <a:ext cx="1990725" cy="2038350"/>
            <a:chOff x="3511550" y="2133600"/>
            <a:chExt cx="2976563" cy="3048000"/>
          </a:xfrm>
        </p:grpSpPr>
        <p:sp>
          <p:nvSpPr>
            <p:cNvPr id="7" name="Rectangle 6"/>
            <p:cNvSpPr/>
            <p:nvPr userDrawn="1"/>
          </p:nvSpPr>
          <p:spPr>
            <a:xfrm>
              <a:off x="3511550" y="2133600"/>
              <a:ext cx="1338741" cy="3048000"/>
            </a:xfrm>
            <a:prstGeom prst="rect">
              <a:avLst/>
            </a:prstGeom>
            <a:solidFill>
              <a:srgbClr val="006CB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endParaRPr lang="es-CL">
                <a:solidFill>
                  <a:srgbClr val="FFFFFF"/>
                </a:solidFill>
                <a:ea typeface="ヒラギノ角ゴ Pro W3" pitchFamily="-60" charset="-128"/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4850291" y="2133600"/>
              <a:ext cx="1637822" cy="3048000"/>
            </a:xfrm>
            <a:prstGeom prst="rect">
              <a:avLst/>
            </a:prstGeom>
            <a:solidFill>
              <a:srgbClr val="EF414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endParaRPr lang="es-CL">
                <a:solidFill>
                  <a:srgbClr val="FFFFFF"/>
                </a:solidFill>
                <a:ea typeface="ヒラギノ角ゴ Pro W3" pitchFamily="-60" charset="-128"/>
              </a:endParaRPr>
            </a:p>
          </p:txBody>
        </p:sp>
        <p:pic>
          <p:nvPicPr>
            <p:cNvPr id="18441" name="Picture 1"/>
            <p:cNvPicPr>
              <a:picLocks noChangeAspect="1" noChangeArrowheads="1"/>
            </p:cNvPicPr>
            <p:nvPr userDrawn="1"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3660775" y="2287588"/>
              <a:ext cx="1041400" cy="7604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18442" name="Picture 1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4995863" y="2287588"/>
              <a:ext cx="1339850" cy="5445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18443" name="Picture 1"/>
            <p:cNvPicPr>
              <a:picLocks noChangeAspect="1" noChangeArrowheads="1"/>
            </p:cNvPicPr>
            <p:nvPr userDrawn="1"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5003800" y="4851400"/>
              <a:ext cx="1336675" cy="2301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</p:grp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763" y="0"/>
            <a:ext cx="7148512" cy="6629400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>
            <a:outerShdw dist="38100" dir="3779989" algn="br" rotWithShape="0">
              <a:srgbClr val="808080">
                <a:alpha val="70000"/>
              </a:srgbClr>
            </a:outerShdw>
          </a:effectLst>
        </p:spPr>
        <p:txBody>
          <a:bodyPr anchor="ctr"/>
          <a:lstStyle/>
          <a:p>
            <a:endParaRPr lang="es-CL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843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525713"/>
            <a:ext cx="6477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título del patrón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Verdana"/>
          <a:ea typeface="ヒラギノ角ゴ Pro W3" charset="-128"/>
          <a:cs typeface="Verdana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ヒラギノ角ゴ Pro W3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ヒラギノ角ゴ Pro W3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intradeis.minsal.cl/Intradeis/atenciones_urgencia/Default.aspx" TargetMode="Externa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18" Type="http://schemas.openxmlformats.org/officeDocument/2006/relationships/image" Target="../media/image16.png"/><Relationship Id="rId3" Type="http://schemas.openxmlformats.org/officeDocument/2006/relationships/hyperlink" Target="mailto:marcelo.mancilla@redsalud.gov.cl" TargetMode="External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17" Type="http://schemas.openxmlformats.org/officeDocument/2006/relationships/image" Target="../media/image15.jpeg"/><Relationship Id="rId2" Type="http://schemas.openxmlformats.org/officeDocument/2006/relationships/hyperlink" Target="mailto:irma.jofre@redsalud.gov.cl" TargetMode="External"/><Relationship Id="rId16" Type="http://schemas.openxmlformats.org/officeDocument/2006/relationships/hyperlink" Target="mailto:yoselyn.carreno@redsalud.gov.cl" TargetMode="External"/><Relationship Id="rId1" Type="http://schemas.openxmlformats.org/officeDocument/2006/relationships/slideLayout" Target="../slideLayouts/slideLayout18.xml"/><Relationship Id="rId6" Type="http://schemas.openxmlformats.org/officeDocument/2006/relationships/hyperlink" Target="mailto:irodrigo.garces@redsalud.gov.cl" TargetMode="External"/><Relationship Id="rId11" Type="http://schemas.openxmlformats.org/officeDocument/2006/relationships/image" Target="../media/image11.jpeg"/><Relationship Id="rId5" Type="http://schemas.openxmlformats.org/officeDocument/2006/relationships/hyperlink" Target="mailto:irene.deuma@redsalud.gov.cl" TargetMode="External"/><Relationship Id="rId15" Type="http://schemas.openxmlformats.org/officeDocument/2006/relationships/image" Target="../media/image14.jpeg"/><Relationship Id="rId10" Type="http://schemas.openxmlformats.org/officeDocument/2006/relationships/image" Target="../media/image10.jpeg"/><Relationship Id="rId4" Type="http://schemas.openxmlformats.org/officeDocument/2006/relationships/hyperlink" Target="mailto:mauricio.flores@redsalud.gov.cl" TargetMode="External"/><Relationship Id="rId9" Type="http://schemas.openxmlformats.org/officeDocument/2006/relationships/image" Target="../media/image9.jpeg"/><Relationship Id="rId14" Type="http://schemas.openxmlformats.org/officeDocument/2006/relationships/hyperlink" Target="mailto:gcecilia.barria@redsalud.gob.cl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7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7" Type="http://schemas.openxmlformats.org/officeDocument/2006/relationships/image" Target="../media/image52.png"/><Relationship Id="rId2" Type="http://schemas.openxmlformats.org/officeDocument/2006/relationships/image" Target="../media/image48.wm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1.jpeg"/><Relationship Id="rId5" Type="http://schemas.openxmlformats.org/officeDocument/2006/relationships/hyperlink" Target="http://images.google.cl/imgres?imgurl=http://www.aa.com/content/images/aboutUs/admiralsClub/admiralClubForms.gif&amp;imgrefurl=http://www.aa.com/content/espanol/informacionDeViaje/ayudaParaSuViaje/serviciosAeropuerto/admiralsFormularios.jhtml&amp;h=150&amp;w=150&amp;sz=6&amp;tbnid=rp92J16doyAJ:&amp;tbnh=90&amp;tbnw=90&amp;hl=es&amp;start=25&amp;prev=/images?q=FORMULARIOS&amp;start=20&amp;svnum=10&amp;hl=es&amp;lr=&amp;sa=N" TargetMode="External"/><Relationship Id="rId4" Type="http://schemas.openxmlformats.org/officeDocument/2006/relationships/image" Target="../media/image50.wmf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79512" y="2132856"/>
            <a:ext cx="8640960" cy="1859098"/>
          </a:xfrm>
        </p:spPr>
        <p:txBody>
          <a:bodyPr/>
          <a:lstStyle/>
          <a:p>
            <a:pPr algn="ctr"/>
            <a:r>
              <a:rPr lang="es-ES" sz="5400" b="1" dirty="0">
                <a:solidFill>
                  <a:srgbClr val="0070C0"/>
                </a:solidFill>
              </a:rPr>
              <a:t>Reunión Anual de Estadísticas</a:t>
            </a:r>
            <a:endParaRPr lang="es-CL" sz="5400" b="1" dirty="0">
              <a:solidFill>
                <a:srgbClr val="0070C0"/>
              </a:solidFill>
            </a:endParaRPr>
          </a:p>
        </p:txBody>
      </p:sp>
      <p:sp>
        <p:nvSpPr>
          <p:cNvPr id="4" name="2 Subtítulo"/>
          <p:cNvSpPr txBox="1">
            <a:spLocks/>
          </p:cNvSpPr>
          <p:nvPr/>
        </p:nvSpPr>
        <p:spPr>
          <a:xfrm>
            <a:off x="685549" y="6165304"/>
            <a:ext cx="7992888" cy="43204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s-ES" b="1" i="1" dirty="0">
                <a:solidFill>
                  <a:schemeClr val="tx1">
                    <a:lumMod val="65000"/>
                  </a:schemeClr>
                </a:solidFill>
                <a:latin typeface="+mn-lt"/>
                <a:ea typeface="ヒラギノ角ゴ Pro W3" charset="-128"/>
                <a:cs typeface="ヒラギノ角ゴ Pro W3" charset="-128"/>
              </a:rPr>
              <a:t>D</a:t>
            </a:r>
            <a:r>
              <a:rPr kumimoji="0" lang="es-ES" b="1" i="1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65000"/>
                  </a:schemeClr>
                </a:solidFill>
                <a:effectLst/>
                <a:uLnTx/>
                <a:uFillTx/>
                <a:latin typeface="+mn-lt"/>
                <a:ea typeface="ヒラギノ角ゴ Pro W3" charset="-128"/>
                <a:cs typeface="ヒラギノ角ゴ Pro W3" charset="-128"/>
              </a:rPr>
              <a:t>epto</a:t>
            </a:r>
            <a:r>
              <a:rPr kumimoji="0" lang="es-ES" b="1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</a:schemeClr>
                </a:solidFill>
                <a:effectLst/>
                <a:uLnTx/>
                <a:uFillTx/>
                <a:latin typeface="+mn-lt"/>
                <a:ea typeface="ヒラギノ角ゴ Pro W3" charset="-128"/>
                <a:cs typeface="ヒラギノ角ゴ Pro W3" charset="-128"/>
              </a:rPr>
              <a:t>. Estadísticas y Gestión de la Información</a:t>
            </a:r>
          </a:p>
        </p:txBody>
      </p:sp>
      <p:sp>
        <p:nvSpPr>
          <p:cNvPr id="5" name="2 Subtítulo"/>
          <p:cNvSpPr txBox="1">
            <a:spLocks/>
          </p:cNvSpPr>
          <p:nvPr/>
        </p:nvSpPr>
        <p:spPr>
          <a:xfrm>
            <a:off x="685549" y="3861048"/>
            <a:ext cx="7632848" cy="63400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ヒラギノ角ゴ Pro W3" charset="-128"/>
                <a:cs typeface="ヒラギノ角ゴ Pro W3" charset="-128"/>
              </a:rPr>
              <a:t>25 de Enero 2022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BA8EDDB6-D39A-4DEE-B19D-828E3CC8B6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836712"/>
            <a:ext cx="8352928" cy="531911"/>
          </a:xfrm>
        </p:spPr>
        <p:txBody>
          <a:bodyPr/>
          <a:lstStyle/>
          <a:p>
            <a:r>
              <a:rPr lang="es-CL" altLang="es-CL" sz="1800" dirty="0">
                <a:latin typeface="Calibri" panose="020F0502020204030204" pitchFamily="34" charset="0"/>
                <a:ea typeface="ヒラギノ角ゴ Pro W3"/>
              </a:rPr>
              <a:t>Número de Nacimientos – Provincia de Osorno según Comuna de Residencia</a:t>
            </a:r>
            <a:endParaRPr lang="es-ES_tradnl" altLang="es-CL" sz="1800" dirty="0">
              <a:latin typeface="Calibri" panose="020F0502020204030204" pitchFamily="34" charset="0"/>
              <a:ea typeface="ヒラギノ角ゴ Pro W3"/>
            </a:endParaRPr>
          </a:p>
          <a:p>
            <a:pPr marL="0" indent="0">
              <a:buNone/>
            </a:pPr>
            <a:endParaRPr lang="es-ES_tradnl" altLang="es-CL" dirty="0">
              <a:latin typeface="Calibri" panose="020F0502020204030204" pitchFamily="34" charset="0"/>
              <a:ea typeface="ヒラギノ角ゴ Pro W3"/>
            </a:endParaRPr>
          </a:p>
          <a:p>
            <a:pPr marL="0" indent="0">
              <a:buNone/>
            </a:pPr>
            <a:endParaRPr lang="es-CL" dirty="0"/>
          </a:p>
          <a:p>
            <a:endParaRPr lang="es-CL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BE62475F-B8A1-4453-AF97-17F97E8DD313}"/>
              </a:ext>
            </a:extLst>
          </p:cNvPr>
          <p:cNvSpPr txBox="1">
            <a:spLocks/>
          </p:cNvSpPr>
          <p:nvPr/>
        </p:nvSpPr>
        <p:spPr bwMode="auto">
          <a:xfrm>
            <a:off x="304800" y="304800"/>
            <a:ext cx="8164513" cy="531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6CB7"/>
                </a:solidFill>
                <a:latin typeface="Verdana"/>
                <a:ea typeface="ヒラギノ角ゴ Pro W3" charset="-128"/>
                <a:cs typeface="Verdana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9pPr>
          </a:lstStyle>
          <a:p>
            <a:r>
              <a:rPr lang="es-CL" b="1" dirty="0" err="1"/>
              <a:t>II.a</a:t>
            </a:r>
            <a:r>
              <a:rPr lang="es-CL" b="1" dirty="0"/>
              <a:t> NACIMIENTOS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056925"/>
              </p:ext>
            </p:extLst>
          </p:nvPr>
        </p:nvGraphicFramePr>
        <p:xfrm>
          <a:off x="218593" y="1726109"/>
          <a:ext cx="8574360" cy="42951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478482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90B067F8-6918-43EB-8CCF-0C8FA8DED6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478" y="2348880"/>
            <a:ext cx="8614994" cy="3985011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67544" y="836712"/>
            <a:ext cx="8352928" cy="1800200"/>
          </a:xfrm>
        </p:spPr>
        <p:txBody>
          <a:bodyPr/>
          <a:lstStyle/>
          <a:p>
            <a:r>
              <a:rPr lang="es-ES_tradnl" altLang="es-CL" sz="1800" dirty="0">
                <a:latin typeface="Calibri" panose="020F0502020204030204" pitchFamily="34" charset="0"/>
                <a:ea typeface="ヒラギノ角ゴ Pro W3"/>
              </a:rPr>
              <a:t>Distribución mensual de las Bases de Datos de Defunciones y Nacimientos a las </a:t>
            </a:r>
            <a:r>
              <a:rPr lang="es-ES_tradnl" altLang="es-CL" sz="1800" b="1" dirty="0">
                <a:solidFill>
                  <a:srgbClr val="00B050"/>
                </a:solidFill>
                <a:latin typeface="Calibri" panose="020F0502020204030204" pitchFamily="34" charset="0"/>
                <a:ea typeface="ヒラギノ角ゴ Pro W3"/>
              </a:rPr>
              <a:t>Jefatura de los establecimientos </a:t>
            </a:r>
            <a:r>
              <a:rPr lang="es-ES_tradnl" altLang="es-CL" sz="1800" dirty="0"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</a:rPr>
              <a:t>(datos protegidas)</a:t>
            </a:r>
          </a:p>
          <a:p>
            <a:pPr lvl="1"/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ヒラギノ角ゴ Pro W3"/>
                <a:cs typeface="ヒラギノ角ゴ Pro W3" charset="-128"/>
              </a:rPr>
              <a:t>2.250 Defunciones (actualizado al 10-01-2022) para el año 2021 </a:t>
            </a:r>
          </a:p>
          <a:p>
            <a:pPr lvl="1"/>
            <a:r>
              <a:rPr lang="es-ES" altLang="es-C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ヒラギノ角ゴ Pro W3"/>
              </a:rPr>
              <a:t>El año 2021 se envía al DEIS 21 certificados de Defunciones Fetal NO tramitados en el Registro Civil</a:t>
            </a:r>
            <a:endParaRPr lang="es-ES_tradnl" altLang="es-CL" sz="16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ヒラギノ角ゴ Pro W3"/>
            </a:endParaRPr>
          </a:p>
          <a:p>
            <a:pPr marL="0" indent="0">
              <a:buNone/>
            </a:pPr>
            <a:endParaRPr lang="es-ES_tradnl" altLang="es-CL" dirty="0">
              <a:latin typeface="Calibri" panose="020F0502020204030204" pitchFamily="34" charset="0"/>
              <a:ea typeface="ヒラギノ角ゴ Pro W3"/>
            </a:endParaRPr>
          </a:p>
          <a:p>
            <a:pPr marL="0" indent="0">
              <a:buNone/>
            </a:pPr>
            <a:endParaRPr lang="es-CL" dirty="0"/>
          </a:p>
          <a:p>
            <a:endParaRPr lang="es-CL" dirty="0"/>
          </a:p>
        </p:txBody>
      </p:sp>
      <p:sp>
        <p:nvSpPr>
          <p:cNvPr id="5" name="Título 1"/>
          <p:cNvSpPr txBox="1">
            <a:spLocks/>
          </p:cNvSpPr>
          <p:nvPr/>
        </p:nvSpPr>
        <p:spPr bwMode="auto">
          <a:xfrm>
            <a:off x="304800" y="304800"/>
            <a:ext cx="8164513" cy="531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6CB7"/>
                </a:solidFill>
                <a:latin typeface="Verdana"/>
                <a:ea typeface="ヒラギノ角ゴ Pro W3" charset="-128"/>
                <a:cs typeface="Verdana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9pPr>
          </a:lstStyle>
          <a:p>
            <a:r>
              <a:rPr lang="es-CL" b="1" dirty="0" err="1"/>
              <a:t>II.b</a:t>
            </a:r>
            <a:r>
              <a:rPr lang="es-CL" b="1" dirty="0"/>
              <a:t> DEFUNCIONES</a:t>
            </a:r>
          </a:p>
        </p:txBody>
      </p:sp>
      <p:sp>
        <p:nvSpPr>
          <p:cNvPr id="7" name="Nube 6"/>
          <p:cNvSpPr/>
          <p:nvPr/>
        </p:nvSpPr>
        <p:spPr>
          <a:xfrm>
            <a:off x="5436096" y="3068960"/>
            <a:ext cx="2601169" cy="504056"/>
          </a:xfrm>
          <a:prstGeom prst="cloud">
            <a:avLst/>
          </a:prstGeom>
          <a:solidFill>
            <a:srgbClr val="FF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b="1" dirty="0">
                <a:solidFill>
                  <a:schemeClr val="tx1"/>
                </a:solidFill>
              </a:rPr>
              <a:t>Impacto COVID19</a:t>
            </a:r>
          </a:p>
        </p:txBody>
      </p:sp>
    </p:spTree>
    <p:extLst>
      <p:ext uri="{BB962C8B-B14F-4D97-AF65-F5344CB8AC3E}">
        <p14:creationId xmlns:p14="http://schemas.microsoft.com/office/powerpoint/2010/main" val="9419250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 bwMode="auto">
          <a:xfrm>
            <a:off x="304800" y="304800"/>
            <a:ext cx="8164513" cy="531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6CB7"/>
                </a:solidFill>
                <a:latin typeface="Verdana"/>
                <a:ea typeface="ヒラギノ角ゴ Pro W3" charset="-128"/>
                <a:cs typeface="Verdana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9pPr>
          </a:lstStyle>
          <a:p>
            <a:r>
              <a:rPr lang="es-CL" b="1" dirty="0" err="1"/>
              <a:t>II.b</a:t>
            </a:r>
            <a:r>
              <a:rPr lang="es-CL" b="1" dirty="0"/>
              <a:t> DEFUNCIONES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611560" y="4228989"/>
            <a:ext cx="828092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CL" altLang="es-CL" sz="1100" b="1" i="0" u="none" strike="noStrike" cap="none" normalizeH="0" baseline="0" dirty="0">
                <a:ln>
                  <a:noFill/>
                </a:ln>
                <a:solidFill>
                  <a:srgbClr val="1F497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Número de Defunciones por Causa COVID19 según comuna. Año 2021</a:t>
            </a:r>
            <a:endParaRPr kumimoji="0" lang="es-CL" altLang="es-C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ED30C294-67E2-4077-A4BA-D22E7123BA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777325"/>
            <a:ext cx="8064896" cy="3431951"/>
          </a:xfrm>
          <a:prstGeom prst="rect">
            <a:avLst/>
          </a:prstGeom>
        </p:spPr>
      </p:pic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7FC16C1D-F2EE-4722-92C4-08403BCFA2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201085"/>
              </p:ext>
            </p:extLst>
          </p:nvPr>
        </p:nvGraphicFramePr>
        <p:xfrm>
          <a:off x="639044" y="4543272"/>
          <a:ext cx="6476365" cy="18722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238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56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75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759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080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1100" dirty="0">
                          <a:effectLst/>
                        </a:rPr>
                        <a:t>Comuna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100">
                          <a:effectLst/>
                        </a:rPr>
                        <a:t>COVID19 confirmado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100">
                          <a:effectLst/>
                        </a:rPr>
                        <a:t>COVID19 sospechoso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100">
                          <a:effectLst/>
                        </a:rPr>
                        <a:t>Otras causas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100">
                          <a:effectLst/>
                        </a:rPr>
                        <a:t>Total General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80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1100" dirty="0">
                          <a:effectLst/>
                        </a:rPr>
                        <a:t>Osorno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100">
                          <a:effectLst/>
                        </a:rPr>
                        <a:t>267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100">
                          <a:effectLst/>
                        </a:rPr>
                        <a:t>35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100">
                          <a:effectLst/>
                        </a:rPr>
                        <a:t>1.189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100">
                          <a:effectLst/>
                        </a:rPr>
                        <a:t>1.491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80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1100">
                          <a:effectLst/>
                        </a:rPr>
                        <a:t>Puerto Octay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100">
                          <a:effectLst/>
                        </a:rPr>
                        <a:t>10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100">
                          <a:effectLst/>
                        </a:rPr>
                        <a:t>2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100">
                          <a:effectLst/>
                        </a:rPr>
                        <a:t>65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100">
                          <a:effectLst/>
                        </a:rPr>
                        <a:t>77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80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1100">
                          <a:effectLst/>
                        </a:rPr>
                        <a:t>Purranque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100">
                          <a:effectLst/>
                        </a:rPr>
                        <a:t>33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100">
                          <a:effectLst/>
                        </a:rPr>
                        <a:t>8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100">
                          <a:effectLst/>
                        </a:rPr>
                        <a:t>161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100">
                          <a:effectLst/>
                        </a:rPr>
                        <a:t>202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80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1100">
                          <a:effectLst/>
                        </a:rPr>
                        <a:t>Puyehue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100">
                          <a:effectLst/>
                        </a:rPr>
                        <a:t>26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100">
                          <a:effectLst/>
                        </a:rPr>
                        <a:t>2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100">
                          <a:effectLst/>
                        </a:rPr>
                        <a:t>98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100">
                          <a:effectLst/>
                        </a:rPr>
                        <a:t>126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80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1100">
                          <a:effectLst/>
                        </a:rPr>
                        <a:t>Rio Negro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100">
                          <a:effectLst/>
                        </a:rPr>
                        <a:t>30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100">
                          <a:effectLst/>
                        </a:rPr>
                        <a:t>4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100">
                          <a:effectLst/>
                        </a:rPr>
                        <a:t>99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100">
                          <a:effectLst/>
                        </a:rPr>
                        <a:t>133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80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1100">
                          <a:effectLst/>
                        </a:rPr>
                        <a:t>San Juan de la Costa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100">
                          <a:effectLst/>
                        </a:rPr>
                        <a:t>35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100">
                          <a:effectLst/>
                        </a:rPr>
                        <a:t>2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100">
                          <a:effectLst/>
                        </a:rPr>
                        <a:t>66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100">
                          <a:effectLst/>
                        </a:rPr>
                        <a:t>103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80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1100">
                          <a:effectLst/>
                        </a:rPr>
                        <a:t>San Pablo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100">
                          <a:effectLst/>
                        </a:rPr>
                        <a:t>27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100">
                          <a:effectLst/>
                        </a:rPr>
                        <a:t>5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100">
                          <a:effectLst/>
                        </a:rPr>
                        <a:t>86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100">
                          <a:effectLst/>
                        </a:rPr>
                        <a:t>118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80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1100">
                          <a:effectLst/>
                        </a:rPr>
                        <a:t>Total general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100">
                          <a:effectLst/>
                        </a:rPr>
                        <a:t>428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100" dirty="0">
                          <a:effectLst/>
                        </a:rPr>
                        <a:t>58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100">
                          <a:effectLst/>
                        </a:rPr>
                        <a:t>1.764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100" dirty="0">
                          <a:effectLst/>
                        </a:rPr>
                        <a:t>2.250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0" name="Rectangle 1">
            <a:extLst>
              <a:ext uri="{FF2B5EF4-FFF2-40B4-BE49-F238E27FC236}">
                <a16:creationId xmlns:a16="http://schemas.microsoft.com/office/drawing/2014/main" id="{45839D95-09ED-48E1-A3BD-09779D3CB6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560" y="6494294"/>
            <a:ext cx="386997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Fuente</a:t>
            </a:r>
            <a:r>
              <a:rPr kumimoji="0" lang="es-CL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Depto. de Estadísticas e Información de Salud - DEIS. </a:t>
            </a:r>
            <a:endParaRPr kumimoji="0" lang="es-C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91555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23528" y="3501008"/>
            <a:ext cx="8640960" cy="936104"/>
          </a:xfrm>
        </p:spPr>
        <p:txBody>
          <a:bodyPr/>
          <a:lstStyle/>
          <a:p>
            <a:pPr algn="ctr"/>
            <a:r>
              <a:rPr lang="es-ES" sz="5400" b="1" dirty="0">
                <a:solidFill>
                  <a:srgbClr val="0070C0"/>
                </a:solidFill>
              </a:rPr>
              <a:t>Sistemas DEIS</a:t>
            </a:r>
          </a:p>
        </p:txBody>
      </p:sp>
    </p:spTree>
    <p:extLst>
      <p:ext uri="{BB962C8B-B14F-4D97-AF65-F5344CB8AC3E}">
        <p14:creationId xmlns:p14="http://schemas.microsoft.com/office/powerpoint/2010/main" val="893753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23528" y="980728"/>
            <a:ext cx="8568952" cy="4375125"/>
          </a:xfrm>
        </p:spPr>
        <p:txBody>
          <a:bodyPr/>
          <a:lstStyle/>
          <a:p>
            <a:pPr marL="0" lvl="1" indent="0">
              <a:buNone/>
              <a:defRPr/>
            </a:pPr>
            <a:r>
              <a:rPr lang="es-ES_tradnl" sz="2000" b="1" dirty="0">
                <a:solidFill>
                  <a:srgbClr val="FF0000"/>
                </a:solidFill>
                <a:latin typeface="Calibri" panose="020F0502020204030204" pitchFamily="34" charset="0"/>
                <a:ea typeface="Verdana" pitchFamily="34" charset="0"/>
                <a:cs typeface="Verdana" pitchFamily="34" charset="0"/>
              </a:rPr>
              <a:t>1. SNIP, Sistema Nacional de Información Perinatal. </a:t>
            </a:r>
          </a:p>
          <a:p>
            <a:pPr lvl="1">
              <a:buFont typeface="Verdana" panose="020B0604030504040204" pitchFamily="34" charset="0"/>
              <a:buChar char="─"/>
              <a:defRPr/>
            </a:pPr>
            <a:r>
              <a:rPr lang="es-ES_tradnl" dirty="0">
                <a:latin typeface="Calibri" panose="020F0502020204030204" pitchFamily="34" charset="0"/>
                <a:ea typeface="Verdana" pitchFamily="34" charset="0"/>
                <a:cs typeface="Verdana" pitchFamily="34" charset="0"/>
              </a:rPr>
              <a:t>Las maternidades disponen de un sistema online para el registro de nacidos vivos con el fin de obtener el comprobante de parto.</a:t>
            </a:r>
          </a:p>
          <a:p>
            <a:pPr lvl="1">
              <a:buFont typeface="Verdana" panose="020B0604030504040204" pitchFamily="34" charset="0"/>
              <a:buChar char="─"/>
              <a:defRPr/>
            </a:pPr>
            <a:r>
              <a:rPr lang="es-ES_tradnl" dirty="0">
                <a:latin typeface="Calibri" panose="020F0502020204030204" pitchFamily="34" charset="0"/>
                <a:ea typeface="Verdana" pitchFamily="34" charset="0"/>
                <a:cs typeface="Verdana" pitchFamily="34" charset="0"/>
              </a:rPr>
              <a:t>Desde Agosto 2014 establecimientos de este SSO que atienden partos con nacido vivo los están registrando en este sistema.</a:t>
            </a:r>
          </a:p>
          <a:p>
            <a:pPr lvl="1">
              <a:buFont typeface="Verdana" panose="020B0604030504040204" pitchFamily="34" charset="0"/>
              <a:buChar char="─"/>
              <a:defRPr/>
            </a:pPr>
            <a:r>
              <a:rPr lang="es-ES_tradnl" dirty="0">
                <a:latin typeface="Calibri" panose="020F0502020204030204" pitchFamily="34" charset="0"/>
                <a:ea typeface="Verdana" pitchFamily="34" charset="0"/>
                <a:cs typeface="Verdana" pitchFamily="34" charset="0"/>
              </a:rPr>
              <a:t>Las claves del sistema se solicitan a través de este depto.</a:t>
            </a:r>
          </a:p>
          <a:p>
            <a:pPr lvl="1">
              <a:buFont typeface="Verdana" panose="020B0604030504040204" pitchFamily="34" charset="0"/>
              <a:buChar char="─"/>
              <a:defRPr/>
            </a:pPr>
            <a:r>
              <a:rPr lang="es-ES_tradnl" dirty="0">
                <a:latin typeface="Calibri" panose="020F0502020204030204" pitchFamily="34" charset="0"/>
                <a:ea typeface="Verdana" pitchFamily="34" charset="0"/>
                <a:cs typeface="Verdana" pitchFamily="34" charset="0"/>
              </a:rPr>
              <a:t>Los datos ingresados en este sistema se validan con REM A24 (RN vivos).</a:t>
            </a:r>
          </a:p>
          <a:p>
            <a:pPr lvl="1">
              <a:buFont typeface="Verdana" panose="020B0604030504040204" pitchFamily="34" charset="0"/>
              <a:buChar char="─"/>
              <a:defRPr/>
            </a:pPr>
            <a:endParaRPr lang="es-ES_tradnl" sz="2000" dirty="0">
              <a:solidFill>
                <a:srgbClr val="FF0000"/>
              </a:solidFill>
              <a:latin typeface="Calibri" panose="020F0502020204030204" pitchFamily="34" charset="0"/>
              <a:ea typeface="Verdana" pitchFamily="34" charset="0"/>
              <a:cs typeface="Verdana" pitchFamily="34" charset="0"/>
            </a:endParaRPr>
          </a:p>
          <a:p>
            <a:endParaRPr lang="es-CL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92" t="6314" r="25199" b="42289"/>
          <a:stretch/>
        </p:blipFill>
        <p:spPr bwMode="auto">
          <a:xfrm>
            <a:off x="1994413" y="3440109"/>
            <a:ext cx="4785286" cy="28000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ítulo 1"/>
          <p:cNvSpPr txBox="1">
            <a:spLocks/>
          </p:cNvSpPr>
          <p:nvPr/>
        </p:nvSpPr>
        <p:spPr bwMode="auto">
          <a:xfrm>
            <a:off x="304800" y="304800"/>
            <a:ext cx="8164513" cy="531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6CB7"/>
                </a:solidFill>
                <a:latin typeface="Verdana"/>
                <a:ea typeface="ヒラギノ角ゴ Pro W3" charset="-128"/>
                <a:cs typeface="Verdana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9pPr>
          </a:lstStyle>
          <a:p>
            <a:r>
              <a:rPr lang="es-CL" b="1" dirty="0"/>
              <a:t>III. SNIP</a:t>
            </a:r>
          </a:p>
        </p:txBody>
      </p:sp>
    </p:spTree>
    <p:extLst>
      <p:ext uri="{BB962C8B-B14F-4D97-AF65-F5344CB8AC3E}">
        <p14:creationId xmlns:p14="http://schemas.microsoft.com/office/powerpoint/2010/main" val="8842011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337928"/>
            <a:ext cx="8177213" cy="5191398"/>
          </a:xfrm>
        </p:spPr>
        <p:txBody>
          <a:bodyPr/>
          <a:lstStyle/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pPr marL="0" indent="0">
              <a:buNone/>
            </a:pPr>
            <a:endParaRPr lang="es-ES_tradnl" sz="100" dirty="0"/>
          </a:p>
          <a:p>
            <a:pPr marL="0" indent="0">
              <a:buNone/>
            </a:pPr>
            <a:r>
              <a:rPr lang="es-ES_tradnl" sz="1600" dirty="0"/>
              <a:t>Durante el año 2021 plataforma SNIP ha presentado problemas, es por eso que los registros no se están realizando por este medio.</a:t>
            </a:r>
            <a:endParaRPr lang="es-CL" sz="1600" dirty="0"/>
          </a:p>
          <a:p>
            <a:pPr marL="0" indent="0">
              <a:buNone/>
            </a:pPr>
            <a:r>
              <a:rPr lang="es-ES_tradnl" sz="1600" dirty="0"/>
              <a:t>Se compara los datos del REMA24 con la base de nacimientos que entrega el DEIS, datos filtrados por ocurrencia.</a:t>
            </a:r>
          </a:p>
          <a:p>
            <a:pPr marL="0" indent="0">
              <a:buNone/>
            </a:pPr>
            <a:r>
              <a:rPr lang="es-ES_tradnl" sz="1600" dirty="0"/>
              <a:t>Las diferencias se están trabajando directamente con encargada Gestión de </a:t>
            </a:r>
            <a:r>
              <a:rPr lang="es-ES_tradnl" sz="1600" dirty="0" err="1"/>
              <a:t>Matronería</a:t>
            </a:r>
            <a:r>
              <a:rPr lang="es-ES_tradnl" sz="1600" dirty="0"/>
              <a:t>. </a:t>
            </a:r>
          </a:p>
        </p:txBody>
      </p:sp>
      <p:sp>
        <p:nvSpPr>
          <p:cNvPr id="5" name="2 Marcador de contenido"/>
          <p:cNvSpPr txBox="1">
            <a:spLocks/>
          </p:cNvSpPr>
          <p:nvPr/>
        </p:nvSpPr>
        <p:spPr bwMode="auto">
          <a:xfrm>
            <a:off x="395536" y="840694"/>
            <a:ext cx="8177213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595959"/>
                </a:solidFill>
                <a:latin typeface="+mn-lt"/>
                <a:ea typeface="ヒラギノ角ゴ Pro W3" charset="-128"/>
                <a:cs typeface="ヒラギノ角ゴ Pro W3" charset="-128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rgbClr val="595959"/>
                </a:solidFill>
                <a:latin typeface="+mn-lt"/>
                <a:ea typeface="ヒラギノ角ゴ Pro W3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rgbClr val="595959"/>
                </a:solidFill>
                <a:latin typeface="+mn-lt"/>
                <a:ea typeface="ヒラギノ角ゴ Pro W3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rgbClr val="595959"/>
                </a:solidFill>
                <a:latin typeface="+mn-lt"/>
                <a:ea typeface="ヒラギノ角ゴ Pro W3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 kern="1200">
                <a:solidFill>
                  <a:srgbClr val="595959"/>
                </a:solidFill>
                <a:latin typeface="+mn-lt"/>
                <a:ea typeface="ヒラギノ角ゴ Pro W3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b="1" dirty="0">
                <a:solidFill>
                  <a:srgbClr val="FF0000"/>
                </a:solidFill>
              </a:rPr>
              <a:t>Monitoreo mensual de Comprobante de Parto con Nacidos Vivos año 2021</a:t>
            </a:r>
            <a:endParaRPr lang="es-CL" b="1" dirty="0">
              <a:solidFill>
                <a:srgbClr val="FF0000"/>
              </a:solidFill>
            </a:endParaRPr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4532216"/>
              </p:ext>
            </p:extLst>
          </p:nvPr>
        </p:nvGraphicFramePr>
        <p:xfrm>
          <a:off x="395536" y="1333945"/>
          <a:ext cx="8267950" cy="2849431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9978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3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65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46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1988636017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1727094905"/>
                    </a:ext>
                  </a:extLst>
                </a:gridCol>
                <a:gridCol w="707109">
                  <a:extLst>
                    <a:ext uri="{9D8B030D-6E8A-4147-A177-3AD203B41FA5}">
                      <a16:colId xmlns:a16="http://schemas.microsoft.com/office/drawing/2014/main" val="3964954533"/>
                    </a:ext>
                  </a:extLst>
                </a:gridCol>
              </a:tblGrid>
              <a:tr h="209982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CL" sz="1200" b="1" u="none" strike="noStrike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Meses</a:t>
                      </a:r>
                      <a:endParaRPr lang="es-CL" sz="1200" b="1" i="0" u="none" strike="noStrike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Hospital</a:t>
                      </a:r>
                      <a:r>
                        <a:rPr lang="es-CL" sz="14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 Base San José Osorno</a:t>
                      </a:r>
                      <a:endParaRPr lang="es-CL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CL" sz="14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CL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Hospital</a:t>
                      </a:r>
                      <a:r>
                        <a:rPr lang="es-CL" sz="14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Purranque</a:t>
                      </a:r>
                      <a:endParaRPr lang="es-CL" sz="14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CL" sz="14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CL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Hospital</a:t>
                      </a:r>
                      <a:r>
                        <a:rPr lang="es-CL" sz="14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Puerto Octay</a:t>
                      </a:r>
                      <a:endParaRPr lang="es-CL" sz="14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CL" sz="14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6909">
                <a:tc vMerge="1">
                  <a:txBody>
                    <a:bodyPr/>
                    <a:lstStyle/>
                    <a:p>
                      <a:pPr algn="ctr" fontAlgn="b"/>
                      <a:endParaRPr lang="es-CL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1" u="none" strike="noStrike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REM A24</a:t>
                      </a: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Base DEIS</a:t>
                      </a: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Dif</a:t>
                      </a:r>
                      <a:r>
                        <a:rPr lang="es-CL" sz="11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.</a:t>
                      </a: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1" u="none" strike="noStrike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REM A24</a:t>
                      </a: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Base DEIS</a:t>
                      </a: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Dif</a:t>
                      </a:r>
                      <a:r>
                        <a:rPr lang="es-CL" sz="11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.</a:t>
                      </a: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1" u="none" strike="noStrike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REM A24</a:t>
                      </a: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Base DEIS</a:t>
                      </a: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Dif</a:t>
                      </a:r>
                      <a:r>
                        <a:rPr lang="es-CL" sz="11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.</a:t>
                      </a: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5961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Enero</a:t>
                      </a:r>
                      <a:endParaRPr lang="es-CL" sz="12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2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126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2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123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200" u="none" strike="noStrike" dirty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</a:t>
                      </a:r>
                      <a:endParaRPr lang="es-CL" sz="1200" b="0" i="0" u="none" strike="noStrike" dirty="0"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2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2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200" u="none" strike="noStrike" dirty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0</a:t>
                      </a:r>
                      <a:endParaRPr lang="es-CL" sz="1200" b="0" i="0" u="none" strike="noStrike" dirty="0"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s-CL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s-CL" sz="1200" u="none" strike="noStrike" kern="120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s-CL" sz="1200" u="none" strike="noStrike" kern="1200" dirty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5961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Febrero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2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101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2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99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200" u="none" strike="noStrike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</a:t>
                      </a:r>
                      <a:endParaRPr lang="es-CL" sz="1200" b="0" i="0" u="none" strike="noStrike"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2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2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200" u="none" strike="noStrike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0</a:t>
                      </a:r>
                      <a:endParaRPr lang="es-CL" sz="1200" b="0" i="0" u="none" strike="noStrike"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s-CL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s-CL" sz="1200" u="none" strike="noStrike" kern="120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s-CL" sz="1200" u="none" strike="noStrike" kern="1200" dirty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5961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Marzo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2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105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2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104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200" u="none" strike="noStrike" dirty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</a:t>
                      </a:r>
                      <a:endParaRPr lang="es-CL" sz="1200" b="0" i="0" u="none" strike="noStrike" dirty="0"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2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2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200" u="none" strike="noStrike" dirty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0</a:t>
                      </a:r>
                      <a:endParaRPr lang="es-CL" sz="1200" b="0" i="0" u="none" strike="noStrike" dirty="0"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s-CL" sz="1200" u="none" strike="noStrike" kern="120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s-CL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s-CL" sz="1200" u="none" strike="noStrike" kern="120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5961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Abril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2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90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2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90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200" u="none" strike="noStrike" dirty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0</a:t>
                      </a:r>
                      <a:endParaRPr lang="es-CL" sz="1200" b="0" i="0" u="none" strike="noStrike" dirty="0"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2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2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200" u="none" strike="noStrike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0</a:t>
                      </a:r>
                      <a:endParaRPr lang="es-CL" sz="1200" b="0" i="0" u="none" strike="noStrike"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s-CL" sz="1200" u="none" strike="noStrike" kern="120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s-CL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s-CL" sz="1200" u="none" strike="noStrike" kern="1200" dirty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5961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Mayo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2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129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2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128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200" u="none" strike="noStrike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</a:t>
                      </a:r>
                      <a:endParaRPr lang="es-CL" sz="1200" b="0" i="0" u="none" strike="noStrike"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2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0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2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0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200" u="none" strike="noStrike" dirty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0</a:t>
                      </a:r>
                      <a:endParaRPr lang="es-CL" sz="1200" b="0" i="0" u="none" strike="noStrike" dirty="0"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s-CL" sz="1200" u="none" strike="noStrike" kern="120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s-CL" sz="1200" u="none" strike="noStrike" kern="120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s-CL" sz="1200" u="none" strike="noStrike" kern="1200" dirty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5961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Junio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2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108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2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104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200" u="none" strike="noStrike" dirty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</a:t>
                      </a:r>
                      <a:endParaRPr lang="es-CL" sz="1200" b="0" i="0" u="none" strike="noStrike" dirty="0"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2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0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2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0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200" u="none" strike="noStrike" dirty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0</a:t>
                      </a:r>
                      <a:endParaRPr lang="es-CL" sz="1200" b="0" i="0" u="none" strike="noStrike" dirty="0"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s-CL" sz="1200" u="none" strike="noStrike" kern="120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s-CL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s-CL" sz="1200" u="none" strike="noStrike" kern="1200" dirty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5961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Julio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2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110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2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109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200" u="none" strike="noStrike" dirty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</a:t>
                      </a:r>
                      <a:endParaRPr lang="es-CL" sz="1200" b="0" i="0" u="none" strike="noStrike" dirty="0"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2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0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2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0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200" u="none" strike="noStrike" dirty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0</a:t>
                      </a:r>
                      <a:endParaRPr lang="es-CL" sz="1200" b="0" i="0" u="none" strike="noStrike" dirty="0"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s-CL" sz="1200" u="none" strike="noStrike" kern="120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s-CL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s-CL" sz="1200" u="none" strike="noStrike" kern="1200" dirty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5961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Agosto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2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103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2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200" u="none" strike="noStrike" dirty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</a:t>
                      </a:r>
                      <a:endParaRPr lang="es-CL" sz="1200" b="0" i="0" u="none" strike="noStrike" dirty="0"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2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2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200" u="none" strike="noStrike" dirty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0</a:t>
                      </a:r>
                      <a:endParaRPr lang="es-CL" sz="1200" b="0" i="0" u="none" strike="noStrike" dirty="0"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s-CL" sz="1200" u="none" strike="noStrike" kern="120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s-CL" sz="1200" u="none" strike="noStrike" kern="120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s-CL" sz="1200" u="none" strike="noStrike" kern="1200" dirty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8621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Septiembre</a:t>
                      </a:r>
                      <a:endParaRPr lang="es-CL" sz="12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2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130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2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129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200" u="none" strike="noStrike" dirty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</a:t>
                      </a:r>
                      <a:endParaRPr lang="es-CL" sz="1200" b="0" i="0" u="none" strike="noStrike" dirty="0"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2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0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2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0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200" u="none" strike="noStrike" dirty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0</a:t>
                      </a:r>
                      <a:endParaRPr lang="es-CL" sz="1200" b="0" i="0" u="none" strike="noStrike" dirty="0"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s-CL" sz="1200" u="none" strike="noStrike" kern="120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s-CL" sz="1200" u="none" strike="noStrike" kern="120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s-CL" sz="1200" u="none" strike="noStrike" kern="1200" dirty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3442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Octubre</a:t>
                      </a:r>
                      <a:endParaRPr lang="es-CL" sz="12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2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123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2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120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200" u="none" strike="noStrike" dirty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</a:t>
                      </a:r>
                      <a:endParaRPr lang="es-CL" sz="1200" b="0" i="0" u="none" strike="noStrike" dirty="0"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2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0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2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0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200" u="none" strike="noStrike" dirty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0</a:t>
                      </a:r>
                      <a:endParaRPr lang="es-CL" sz="1200" b="0" i="0" u="none" strike="noStrike" dirty="0"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s-CL" sz="1200" u="none" strike="noStrike" kern="120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s-CL" sz="1200" u="none" strike="noStrike" kern="120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s-CL" sz="1200" u="none" strike="noStrike" kern="1200" dirty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1267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Noviembre</a:t>
                      </a:r>
                      <a:endParaRPr lang="es-CL" sz="12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2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131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2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123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200" u="none" strike="noStrike" dirty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8</a:t>
                      </a:r>
                      <a:endParaRPr lang="es-CL" sz="1200" b="0" i="0" u="none" strike="noStrike" dirty="0"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2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2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200" u="none" strike="noStrike" dirty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0</a:t>
                      </a:r>
                      <a:endParaRPr lang="es-CL" sz="1200" b="0" i="0" u="none" strike="noStrike" dirty="0"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s-CL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s-CL" sz="1200" u="none" strike="noStrike" kern="120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s-CL" sz="1200" u="none" strike="noStrike" kern="1200" dirty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7225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s-CL" sz="12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200" b="1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1.256</a:t>
                      </a:r>
                      <a:endParaRPr lang="es-CL" sz="12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200" b="1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1.229</a:t>
                      </a:r>
                      <a:endParaRPr lang="es-CL" sz="12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200" b="1" u="none" strike="noStrike" dirty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27</a:t>
                      </a:r>
                      <a:endParaRPr lang="es-CL" sz="1200" b="1" i="0" u="none" strike="noStrike" dirty="0"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200" b="1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</a:t>
                      </a:r>
                      <a:endParaRPr lang="es-CL" sz="12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200" b="1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</a:t>
                      </a:r>
                      <a:endParaRPr lang="es-CL" sz="12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200" b="1" u="none" strike="noStrike" dirty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0</a:t>
                      </a:r>
                      <a:endParaRPr lang="es-CL" sz="1200" b="1" i="0" u="none" strike="noStrike" dirty="0"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s-CL" sz="1200" b="1" u="none" strike="noStrike" kern="12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s-CL" sz="1200" b="1" u="none" strike="noStrike" kern="12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s-CL" sz="12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6050614"/>
                  </a:ext>
                </a:extLst>
              </a:tr>
            </a:tbl>
          </a:graphicData>
        </a:graphic>
      </p:graphicFrame>
      <p:sp>
        <p:nvSpPr>
          <p:cNvPr id="8" name="Título 1"/>
          <p:cNvSpPr txBox="1">
            <a:spLocks/>
          </p:cNvSpPr>
          <p:nvPr/>
        </p:nvSpPr>
        <p:spPr bwMode="auto">
          <a:xfrm>
            <a:off x="304800" y="304800"/>
            <a:ext cx="8164513" cy="531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6CB7"/>
                </a:solidFill>
                <a:latin typeface="Verdana"/>
                <a:ea typeface="ヒラギノ角ゴ Pro W3" charset="-128"/>
                <a:cs typeface="Verdana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9pPr>
          </a:lstStyle>
          <a:p>
            <a:r>
              <a:rPr lang="es-CL" b="1" dirty="0"/>
              <a:t>III. SNIP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5053602-9686-4725-BDCC-B01D06D16062}"/>
              </a:ext>
            </a:extLst>
          </p:cNvPr>
          <p:cNvSpPr txBox="1"/>
          <p:nvPr/>
        </p:nvSpPr>
        <p:spPr>
          <a:xfrm>
            <a:off x="440904" y="5807005"/>
            <a:ext cx="8177213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L" b="1" dirty="0"/>
              <a:t>Plataforma SNIP2022: </a:t>
            </a:r>
            <a:r>
              <a:rPr lang="es-CL" dirty="0"/>
              <a:t>Se estima que exista un mejora en sistema y/o cambio a una nueva plataforma de registro. Se informará oportunamente.</a:t>
            </a:r>
          </a:p>
        </p:txBody>
      </p:sp>
    </p:spTree>
    <p:extLst>
      <p:ext uri="{BB962C8B-B14F-4D97-AF65-F5344CB8AC3E}">
        <p14:creationId xmlns:p14="http://schemas.microsoft.com/office/powerpoint/2010/main" val="20305083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6172" y="980728"/>
            <a:ext cx="8371656" cy="4525962"/>
          </a:xfrm>
        </p:spPr>
        <p:txBody>
          <a:bodyPr/>
          <a:lstStyle/>
          <a:p>
            <a:pPr marL="0" indent="0">
              <a:buNone/>
            </a:pPr>
            <a:r>
              <a:rPr lang="es-CL" b="1" dirty="0">
                <a:solidFill>
                  <a:srgbClr val="FF0000"/>
                </a:solidFill>
              </a:rPr>
              <a:t>2. Atenciones de Urgencia </a:t>
            </a:r>
          </a:p>
          <a:p>
            <a:r>
              <a:rPr lang="es-CL" sz="1800" dirty="0"/>
              <a:t>Se dispone de un sistema online para el registro de las atenciones de urgencia en forma diaria.</a:t>
            </a:r>
          </a:p>
          <a:p>
            <a:r>
              <a:rPr lang="es-CL" sz="1800" dirty="0"/>
              <a:t>El registro de datos en formulario DAU debe ser integro y veraz.</a:t>
            </a:r>
          </a:p>
          <a:p>
            <a:r>
              <a:rPr lang="es-CL" sz="1800" dirty="0"/>
              <a:t>Conforma el perfil epidemiológico especialmente en periodo campaña de invierno.</a:t>
            </a:r>
          </a:p>
          <a:p>
            <a:endParaRPr lang="es-CL" sz="1800" dirty="0"/>
          </a:p>
          <a:p>
            <a:endParaRPr lang="es-CL" dirty="0"/>
          </a:p>
          <a:p>
            <a:endParaRPr lang="es-ES_tradnl" altLang="es-CL" dirty="0">
              <a:latin typeface="Calibri" panose="020F0502020204030204" pitchFamily="34" charset="0"/>
              <a:ea typeface="ヒラギノ角ゴ Pro W3"/>
            </a:endParaRPr>
          </a:p>
          <a:p>
            <a:pPr marL="0" indent="0">
              <a:buNone/>
            </a:pPr>
            <a:endParaRPr lang="es-ES_tradnl" altLang="es-CL" dirty="0">
              <a:latin typeface="Calibri" panose="020F0502020204030204" pitchFamily="34" charset="0"/>
              <a:ea typeface="ヒラギノ角ゴ Pro W3"/>
            </a:endParaRPr>
          </a:p>
          <a:p>
            <a:pPr marL="0" indent="0">
              <a:buNone/>
            </a:pPr>
            <a:endParaRPr lang="es-CL" dirty="0"/>
          </a:p>
          <a:p>
            <a:endParaRPr lang="es-CL" dirty="0"/>
          </a:p>
        </p:txBody>
      </p:sp>
      <p:sp>
        <p:nvSpPr>
          <p:cNvPr id="5" name="CuadroTexto 4"/>
          <p:cNvSpPr txBox="1"/>
          <p:nvPr/>
        </p:nvSpPr>
        <p:spPr>
          <a:xfrm>
            <a:off x="611560" y="5613763"/>
            <a:ext cx="45154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200" dirty="0">
                <a:hlinkClick r:id="rId2"/>
              </a:rPr>
              <a:t>http://intradeis.minsal.cl/Intradeis/atenciones_urgencia/Default.aspx</a:t>
            </a:r>
            <a:endParaRPr lang="es-CL" sz="1200" dirty="0"/>
          </a:p>
          <a:p>
            <a:endParaRPr lang="es-CL" sz="1200" dirty="0"/>
          </a:p>
        </p:txBody>
      </p:sp>
      <p:sp>
        <p:nvSpPr>
          <p:cNvPr id="7" name="Título 1"/>
          <p:cNvSpPr txBox="1">
            <a:spLocks/>
          </p:cNvSpPr>
          <p:nvPr/>
        </p:nvSpPr>
        <p:spPr bwMode="auto">
          <a:xfrm>
            <a:off x="304800" y="304800"/>
            <a:ext cx="8164513" cy="531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6CB7"/>
                </a:solidFill>
                <a:latin typeface="Verdana"/>
                <a:ea typeface="ヒラギノ角ゴ Pro W3" charset="-128"/>
                <a:cs typeface="Verdana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9pPr>
          </a:lstStyle>
          <a:p>
            <a:r>
              <a:rPr lang="es-CL" b="1" dirty="0"/>
              <a:t>IV. Atenciones de Urgencia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1963" t="23400" r="18500" b="26200"/>
          <a:stretch/>
        </p:blipFill>
        <p:spPr>
          <a:xfrm>
            <a:off x="746580" y="2924944"/>
            <a:ext cx="7418824" cy="26443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333918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4799" y="1137022"/>
            <a:ext cx="8164513" cy="439219"/>
          </a:xfrm>
        </p:spPr>
        <p:txBody>
          <a:bodyPr/>
          <a:lstStyle/>
          <a:p>
            <a:r>
              <a:rPr lang="es-CL" sz="1600" dirty="0"/>
              <a:t>Comparación de Atenciones Diarias de Urgencia por Médico v/s REM08</a:t>
            </a:r>
            <a:endParaRPr lang="es-CL" sz="1400" dirty="0">
              <a:solidFill>
                <a:srgbClr val="FF0000"/>
              </a:solidFill>
            </a:endParaRPr>
          </a:p>
        </p:txBody>
      </p:sp>
      <p:graphicFrame>
        <p:nvGraphicFramePr>
          <p:cNvPr id="11" name="Tab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8646786"/>
              </p:ext>
            </p:extLst>
          </p:nvPr>
        </p:nvGraphicFramePr>
        <p:xfrm>
          <a:off x="680784" y="1937334"/>
          <a:ext cx="6267480" cy="3723914"/>
        </p:xfrm>
        <a:graphic>
          <a:graphicData uri="http://schemas.openxmlformats.org/drawingml/2006/table">
            <a:tbl>
              <a:tblPr/>
              <a:tblGrid>
                <a:gridCol w="30219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66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2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66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6234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s-CL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Establecimientos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s-CL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REM A08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s-CL" sz="11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Sist</a:t>
                      </a:r>
                      <a:r>
                        <a:rPr lang="es-CL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 At. </a:t>
                      </a:r>
                      <a:r>
                        <a:rPr lang="es-CL" sz="11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Urg</a:t>
                      </a:r>
                      <a:r>
                        <a:rPr lang="es-CL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s-CL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Diferencias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120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s-C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SUR San Pablo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3.716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6.186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s-C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-2.470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1802506"/>
                  </a:ext>
                </a:extLst>
              </a:tr>
              <a:tr h="244120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s-C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SAPU Lopetegui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18.660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17.290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s-C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1.370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3838649"/>
                  </a:ext>
                </a:extLst>
              </a:tr>
              <a:tr h="244120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s-C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SAPU Entre Lagos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10.216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11.486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s-C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-1.270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0522241"/>
                  </a:ext>
                </a:extLst>
              </a:tr>
              <a:tr h="244120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s-C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SUR Bahía Mansa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1.654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s-C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-739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0212296"/>
                  </a:ext>
                </a:extLst>
              </a:tr>
              <a:tr h="244120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s-C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Hospital Base San</a:t>
                      </a:r>
                      <a:r>
                        <a:rPr lang="es-CL" sz="11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José Osorno</a:t>
                      </a:r>
                      <a:endParaRPr lang="es-CL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59.804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60.358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s-C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-554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336498"/>
                  </a:ext>
                </a:extLst>
              </a:tr>
              <a:tr h="244120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s-C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</a:t>
                      </a:r>
                      <a:r>
                        <a:rPr lang="es-CL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Hospital Futa </a:t>
                      </a:r>
                      <a:r>
                        <a:rPr lang="es-CL" sz="11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Sruka</a:t>
                      </a:r>
                      <a:r>
                        <a:rPr lang="es-CL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CL" sz="11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Lawenche</a:t>
                      </a:r>
                      <a:r>
                        <a:rPr lang="es-CL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CL" sz="11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kunko</a:t>
                      </a:r>
                      <a:r>
                        <a:rPr lang="es-CL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CL" sz="11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Mapu</a:t>
                      </a:r>
                      <a:r>
                        <a:rPr lang="es-CL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Mo</a:t>
                      </a:r>
                      <a:endParaRPr lang="es-CL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1.854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2.125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s-C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-271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154"/>
                  </a:ext>
                </a:extLst>
              </a:tr>
              <a:tr h="244120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s-C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SUR Puaucho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905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s-C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-211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0584326"/>
                  </a:ext>
                </a:extLst>
              </a:tr>
              <a:tr h="244120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s-C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SAPU Rahue Alto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17.412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17.448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s-C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0581712"/>
                  </a:ext>
                </a:extLst>
              </a:tr>
              <a:tr h="244120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s-C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SAPU Jauregui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18.531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18.518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s-C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1288986"/>
                  </a:ext>
                </a:extLst>
              </a:tr>
              <a:tr h="244120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s-C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Hospital Río Negro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15.902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15.892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s-C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694933"/>
                  </a:ext>
                </a:extLst>
              </a:tr>
              <a:tr h="244120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s-C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</a:t>
                      </a:r>
                      <a:r>
                        <a:rPr lang="es-CL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Hospital Pu </a:t>
                      </a:r>
                      <a:r>
                        <a:rPr lang="es-CL" sz="11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Mulen</a:t>
                      </a:r>
                      <a:r>
                        <a:rPr lang="es-CL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CL" sz="11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Quilacahuín</a:t>
                      </a:r>
                      <a:endParaRPr lang="es-CL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1.381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1.381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s-C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4555862"/>
                  </a:ext>
                </a:extLst>
              </a:tr>
              <a:tr h="244120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s-C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Hospital Puerto Octay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10.418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10.418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s-C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7194838"/>
                  </a:ext>
                </a:extLst>
              </a:tr>
              <a:tr h="244120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s-C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Hospital Purranque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19.612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19.612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s-C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1859793"/>
                  </a:ext>
                </a:extLst>
              </a:tr>
              <a:tr h="244120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s-CL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TOTAL SSO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s-CL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179.115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s-CL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183.273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s-CL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-4,158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6030943"/>
                  </a:ext>
                </a:extLst>
              </a:tr>
            </a:tbl>
          </a:graphicData>
        </a:graphic>
      </p:graphicFrame>
      <p:graphicFrame>
        <p:nvGraphicFramePr>
          <p:cNvPr id="13" name="Tab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5141883"/>
              </p:ext>
            </p:extLst>
          </p:nvPr>
        </p:nvGraphicFramePr>
        <p:xfrm>
          <a:off x="7164288" y="3304113"/>
          <a:ext cx="2222617" cy="571500"/>
        </p:xfrm>
        <a:graphic>
          <a:graphicData uri="http://schemas.openxmlformats.org/drawingml/2006/table">
            <a:tbl>
              <a:tblPr/>
              <a:tblGrid>
                <a:gridCol w="1647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8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Registros &gt; 500 Reg.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Registros ente 1 y 500 Reg.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Registros Consistentes = 0 </a:t>
                      </a:r>
                      <a:r>
                        <a:rPr lang="es-CL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Título 1"/>
          <p:cNvSpPr txBox="1">
            <a:spLocks/>
          </p:cNvSpPr>
          <p:nvPr/>
        </p:nvSpPr>
        <p:spPr bwMode="auto">
          <a:xfrm>
            <a:off x="304800" y="304800"/>
            <a:ext cx="8164513" cy="531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6CB7"/>
                </a:solidFill>
                <a:latin typeface="Verdana"/>
                <a:ea typeface="ヒラギノ角ゴ Pro W3" charset="-128"/>
                <a:cs typeface="Verdana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9pPr>
          </a:lstStyle>
          <a:p>
            <a:r>
              <a:rPr lang="es-CL" b="1" dirty="0"/>
              <a:t>IV. Atenciones de Urgencia</a:t>
            </a:r>
          </a:p>
        </p:txBody>
      </p:sp>
      <p:sp>
        <p:nvSpPr>
          <p:cNvPr id="15" name="Título 1"/>
          <p:cNvSpPr txBox="1">
            <a:spLocks/>
          </p:cNvSpPr>
          <p:nvPr/>
        </p:nvSpPr>
        <p:spPr bwMode="auto">
          <a:xfrm>
            <a:off x="630931" y="1628800"/>
            <a:ext cx="8164513" cy="252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6CB7"/>
                </a:solidFill>
                <a:latin typeface="Verdana"/>
                <a:ea typeface="ヒラギノ角ゴ Pro W3" charset="-128"/>
                <a:cs typeface="Verdana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9pPr>
          </a:lstStyle>
          <a:p>
            <a:r>
              <a:rPr lang="es-CL" sz="1200" dirty="0">
                <a:solidFill>
                  <a:srgbClr val="FF0000"/>
                </a:solidFill>
              </a:rPr>
              <a:t>Monitoreo de Enero a Noviembre 2021</a:t>
            </a:r>
          </a:p>
        </p:txBody>
      </p:sp>
    </p:spTree>
    <p:extLst>
      <p:ext uri="{BB962C8B-B14F-4D97-AF65-F5344CB8AC3E}">
        <p14:creationId xmlns:p14="http://schemas.microsoft.com/office/powerpoint/2010/main" val="39447088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1039415"/>
            <a:ext cx="7561337" cy="602704"/>
          </a:xfrm>
        </p:spPr>
        <p:txBody>
          <a:bodyPr/>
          <a:lstStyle/>
          <a:p>
            <a:r>
              <a:rPr lang="es-CL" sz="1200" b="1" dirty="0">
                <a:solidFill>
                  <a:srgbClr val="FF0000"/>
                </a:solidFill>
              </a:rPr>
              <a:t>Monitoreo de Requerimiento para Apertura de Puerto. Año 2017 - 2022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3568" y="4797152"/>
            <a:ext cx="8177213" cy="1440160"/>
          </a:xfrm>
        </p:spPr>
        <p:txBody>
          <a:bodyPr/>
          <a:lstStyle/>
          <a:p>
            <a:r>
              <a:rPr lang="es-CL" sz="1600" dirty="0"/>
              <a:t>Se recuerda que el puerto esta disponible 3 días corridos</a:t>
            </a:r>
          </a:p>
          <a:p>
            <a:r>
              <a:rPr lang="es-CL" sz="1600" dirty="0"/>
              <a:t>Todos los días Lunes se apertura de puerto en forma automática hasta 30 días hacia atrás.</a:t>
            </a:r>
          </a:p>
          <a:p>
            <a:r>
              <a:rPr lang="es-CL" sz="1600" dirty="0"/>
              <a:t>Toda requerimiento mayor a este plazo se debe solicitar por conducto regular.</a:t>
            </a:r>
          </a:p>
          <a:p>
            <a:r>
              <a:rPr lang="es-CL" sz="1600" dirty="0"/>
              <a:t>Es responsabilidad de los establecimientos el registro oportuno y revisión de sus datos.</a:t>
            </a: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6960353"/>
              </p:ext>
            </p:extLst>
          </p:nvPr>
        </p:nvGraphicFramePr>
        <p:xfrm>
          <a:off x="1007851" y="1450469"/>
          <a:ext cx="7461462" cy="3189347"/>
        </p:xfrm>
        <a:graphic>
          <a:graphicData uri="http://schemas.openxmlformats.org/drawingml/2006/table">
            <a:tbl>
              <a:tblPr/>
              <a:tblGrid>
                <a:gridCol w="39003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88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73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83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83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78314">
                  <a:extLst>
                    <a:ext uri="{9D8B030D-6E8A-4147-A177-3AD203B41FA5}">
                      <a16:colId xmlns:a16="http://schemas.microsoft.com/office/drawing/2014/main" val="1905429216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algn="l" rtl="0" fontAlgn="ctr"/>
                      <a:r>
                        <a:rPr lang="es-C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Establecimientos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 marL="0" algn="l" defTabSz="457200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lang="es-CL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Hospital Osorno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marL="0" algn="l" defTabSz="457200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lang="es-CL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Hospital </a:t>
                      </a:r>
                      <a:r>
                        <a:rPr lang="es-CL" sz="11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Purranque</a:t>
                      </a:r>
                      <a:endParaRPr lang="es-CL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marL="0" algn="l" defTabSz="457200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lang="es-CL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Hospital Río Negro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marL="0" algn="l" defTabSz="457200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lang="es-CL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Hospital Puerto </a:t>
                      </a:r>
                      <a:r>
                        <a:rPr lang="es-CL" sz="11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Octay</a:t>
                      </a:r>
                      <a:endParaRPr lang="es-CL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marL="0" algn="l" defTabSz="457200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lang="es-CL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SAPU </a:t>
                      </a:r>
                      <a:r>
                        <a:rPr lang="es-CL" sz="11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Lopetegui</a:t>
                      </a:r>
                      <a:endParaRPr lang="es-CL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marL="0" algn="l" defTabSz="457200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lang="es-CL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SAPU </a:t>
                      </a:r>
                      <a:r>
                        <a:rPr lang="es-CL" sz="11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Jauregui</a:t>
                      </a:r>
                      <a:endParaRPr lang="es-CL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marL="0" algn="l" defTabSz="457200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lang="es-CL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SAPU </a:t>
                      </a:r>
                      <a:r>
                        <a:rPr lang="es-CL" sz="11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Rahue</a:t>
                      </a:r>
                      <a:r>
                        <a:rPr lang="es-CL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Alto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marL="0" algn="l" defTabSz="457200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lang="es-CL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Hospital Pu </a:t>
                      </a:r>
                      <a:r>
                        <a:rPr lang="es-CL" sz="11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Mulen</a:t>
                      </a:r>
                      <a:r>
                        <a:rPr lang="es-CL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s-CL" sz="11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Quilacahuín</a:t>
                      </a:r>
                      <a:endParaRPr lang="es-CL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marL="0" algn="l" defTabSz="457200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lang="es-CL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Hospital Futa </a:t>
                      </a:r>
                      <a:r>
                        <a:rPr lang="es-CL" sz="11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Sruka</a:t>
                      </a:r>
                      <a:r>
                        <a:rPr lang="es-CL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s-CL" sz="11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Lawenche</a:t>
                      </a:r>
                      <a:r>
                        <a:rPr lang="es-CL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s-CL" sz="11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kunko</a:t>
                      </a:r>
                      <a:r>
                        <a:rPr lang="es-CL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s-CL" sz="11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Mapu</a:t>
                      </a:r>
                      <a:r>
                        <a:rPr lang="es-CL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Mo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00000"/>
                        </a:lnSpc>
                      </a:pPr>
                      <a:r>
                        <a:rPr lang="es-CL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SUR Bahía Mansa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00000"/>
                        </a:lnSpc>
                      </a:pPr>
                      <a:r>
                        <a:rPr lang="es-CL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SUR San Pablo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00000"/>
                        </a:lnSpc>
                      </a:pPr>
                      <a:r>
                        <a:rPr lang="es-CL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SUR Puaucho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00000"/>
                        </a:lnSpc>
                      </a:pPr>
                      <a:r>
                        <a:rPr lang="es-CL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SUR Entre Lagos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es-C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Total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s-C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s-C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s-C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s-C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s-C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7" name="Título 1"/>
          <p:cNvSpPr txBox="1">
            <a:spLocks/>
          </p:cNvSpPr>
          <p:nvPr/>
        </p:nvSpPr>
        <p:spPr bwMode="auto">
          <a:xfrm>
            <a:off x="304800" y="304800"/>
            <a:ext cx="8164513" cy="531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6CB7"/>
                </a:solidFill>
                <a:latin typeface="Verdana"/>
                <a:ea typeface="ヒラギノ角ゴ Pro W3" charset="-128"/>
                <a:cs typeface="Verdana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9pPr>
          </a:lstStyle>
          <a:p>
            <a:r>
              <a:rPr lang="es-CL" b="1" dirty="0"/>
              <a:t>IV. Atenciones de Urgencia</a:t>
            </a:r>
          </a:p>
        </p:txBody>
      </p:sp>
    </p:spTree>
    <p:extLst>
      <p:ext uri="{BB962C8B-B14F-4D97-AF65-F5344CB8AC3E}">
        <p14:creationId xmlns:p14="http://schemas.microsoft.com/office/powerpoint/2010/main" val="21133579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22064" y="868953"/>
            <a:ext cx="8282384" cy="5095205"/>
          </a:xfrm>
        </p:spPr>
        <p:txBody>
          <a:bodyPr/>
          <a:lstStyle/>
          <a:p>
            <a:pPr marL="0" lvl="1" indent="0">
              <a:buNone/>
              <a:defRPr/>
            </a:pPr>
            <a:r>
              <a:rPr lang="es-ES_tradnl" sz="2000" b="1" dirty="0">
                <a:solidFill>
                  <a:srgbClr val="FF0000"/>
                </a:solidFill>
                <a:latin typeface="Calibri" panose="020F0502020204030204" pitchFamily="34" charset="0"/>
                <a:ea typeface="Verdana" pitchFamily="34" charset="0"/>
                <a:cs typeface="Verdana" pitchFamily="34" charset="0"/>
              </a:rPr>
              <a:t>RNI, El Registro Nacional de Inmunizaciones es la Fuente Oficial de información de Vacunas.</a:t>
            </a:r>
          </a:p>
          <a:p>
            <a:pPr lvl="1">
              <a:buFont typeface="Verdana" panose="020B0604030504040204" pitchFamily="34" charset="0"/>
              <a:buChar char="─"/>
              <a:defRPr/>
            </a:pPr>
            <a:r>
              <a:rPr lang="es-ES_tradnl" sz="1600" dirty="0">
                <a:latin typeface="Calibri" panose="020F0502020204030204" pitchFamily="34" charset="0"/>
                <a:ea typeface="Verdana" pitchFamily="34" charset="0"/>
                <a:cs typeface="Verdana" pitchFamily="34" charset="0"/>
              </a:rPr>
              <a:t>Las vacunas programáticas y de campaña administradas a la población objeto son registradas en sistema Rayen, las que son integradas</a:t>
            </a:r>
            <a:r>
              <a:rPr lang="es-ES_tradnl" sz="1600" dirty="0">
                <a:solidFill>
                  <a:srgbClr val="FF0000"/>
                </a:solidFill>
                <a:latin typeface="Calibri" panose="020F0502020204030204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_tradnl" sz="1600" dirty="0">
                <a:latin typeface="Calibri" panose="020F0502020204030204" pitchFamily="34" charset="0"/>
                <a:ea typeface="Verdana" pitchFamily="34" charset="0"/>
                <a:cs typeface="Verdana" pitchFamily="34" charset="0"/>
              </a:rPr>
              <a:t>al RNI en forma </a:t>
            </a:r>
            <a:r>
              <a:rPr lang="es-ES_tradnl" sz="1600" dirty="0" err="1">
                <a:latin typeface="Calibri" panose="020F0502020204030204" pitchFamily="34" charset="0"/>
                <a:ea typeface="Verdana" pitchFamily="34" charset="0"/>
                <a:cs typeface="Verdana" pitchFamily="34" charset="0"/>
              </a:rPr>
              <a:t>on</a:t>
            </a:r>
            <a:r>
              <a:rPr lang="es-ES_tradnl" sz="1600" dirty="0">
                <a:latin typeface="Calibri" panose="020F0502020204030204" pitchFamily="34" charset="0"/>
                <a:ea typeface="Verdana" pitchFamily="34" charset="0"/>
                <a:cs typeface="Verdana" pitchFamily="34" charset="0"/>
              </a:rPr>
              <a:t> line.</a:t>
            </a:r>
          </a:p>
          <a:p>
            <a:pPr lvl="1">
              <a:buFont typeface="Verdana" panose="020B0604030504040204" pitchFamily="34" charset="0"/>
              <a:buChar char="─"/>
              <a:defRPr/>
            </a:pPr>
            <a:r>
              <a:rPr lang="es-ES_tradnl" sz="1600" dirty="0">
                <a:latin typeface="Calibri" panose="020F0502020204030204" pitchFamily="34" charset="0"/>
                <a:ea typeface="Verdana" pitchFamily="34" charset="0"/>
                <a:cs typeface="Verdana" pitchFamily="34" charset="0"/>
              </a:rPr>
              <a:t>El monitoreo se obtiene a través de la pág. del DEIS</a:t>
            </a:r>
            <a:r>
              <a:rPr lang="es-ES_tradnl" sz="1600" i="1" dirty="0">
                <a:latin typeface="Calibri" panose="020F0502020204030204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_tradnl" sz="1600" dirty="0">
                <a:latin typeface="Calibri" panose="020F0502020204030204" pitchFamily="34" charset="0"/>
                <a:ea typeface="Verdana" pitchFamily="34" charset="0"/>
                <a:cs typeface="Verdana" pitchFamily="34" charset="0"/>
              </a:rPr>
              <a:t>(base de datos con acceso restringido).</a:t>
            </a:r>
          </a:p>
          <a:p>
            <a:endParaRPr lang="es-CL" dirty="0"/>
          </a:p>
        </p:txBody>
      </p:sp>
      <p:sp>
        <p:nvSpPr>
          <p:cNvPr id="6" name="3 CuadroTexto"/>
          <p:cNvSpPr txBox="1">
            <a:spLocks noChangeArrowheads="1"/>
          </p:cNvSpPr>
          <p:nvPr/>
        </p:nvSpPr>
        <p:spPr bwMode="auto">
          <a:xfrm>
            <a:off x="430212" y="5479695"/>
            <a:ext cx="8713788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s-ES_tradnl" altLang="es-CL" sz="1600" b="1" dirty="0">
                <a:solidFill>
                  <a:srgbClr val="005FA1"/>
                </a:solidFill>
                <a:latin typeface="Verdana" panose="020B0604030504040204" pitchFamily="34" charset="0"/>
              </a:rPr>
              <a:t>…donde la Base de Datos Nacional se  alimenta de los registros del Sistema RNI y de OTROS Sistemas de la estrategia SIDRA</a:t>
            </a:r>
            <a:r>
              <a:rPr lang="es-ES_tradnl" altLang="es-CL" b="1" dirty="0">
                <a:solidFill>
                  <a:srgbClr val="005FA1"/>
                </a:solidFill>
                <a:latin typeface="Verdana" panose="020B0604030504040204" pitchFamily="34" charset="0"/>
              </a:rPr>
              <a:t>.</a:t>
            </a:r>
            <a:endParaRPr lang="es-CL" altLang="es-CL" b="1" dirty="0">
              <a:solidFill>
                <a:srgbClr val="005FA1"/>
              </a:solidFill>
              <a:latin typeface="Verdana" panose="020B0604030504040204" pitchFamily="34" charset="0"/>
            </a:endParaRP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36912"/>
            <a:ext cx="2519362" cy="244951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602" y="2636912"/>
            <a:ext cx="3384550" cy="244951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Flecha derecha"/>
          <p:cNvSpPr/>
          <p:nvPr/>
        </p:nvSpPr>
        <p:spPr>
          <a:xfrm>
            <a:off x="3203377" y="3573537"/>
            <a:ext cx="1584325" cy="6477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/>
          </a:p>
        </p:txBody>
      </p:sp>
      <p:sp>
        <p:nvSpPr>
          <p:cNvPr id="10" name="9 Rectángulo"/>
          <p:cNvSpPr/>
          <p:nvPr/>
        </p:nvSpPr>
        <p:spPr>
          <a:xfrm>
            <a:off x="6372027" y="3573537"/>
            <a:ext cx="647700" cy="2889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L" b="1" dirty="0">
                <a:solidFill>
                  <a:schemeClr val="tx1"/>
                </a:solidFill>
              </a:rPr>
              <a:t>RNI</a:t>
            </a:r>
          </a:p>
        </p:txBody>
      </p:sp>
      <p:sp>
        <p:nvSpPr>
          <p:cNvPr id="11" name="Título 1"/>
          <p:cNvSpPr txBox="1">
            <a:spLocks/>
          </p:cNvSpPr>
          <p:nvPr/>
        </p:nvSpPr>
        <p:spPr bwMode="auto">
          <a:xfrm>
            <a:off x="304800" y="304800"/>
            <a:ext cx="8164513" cy="531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6CB7"/>
                </a:solidFill>
                <a:latin typeface="Verdana"/>
                <a:ea typeface="ヒラギノ角ゴ Pro W3" charset="-128"/>
                <a:cs typeface="Verdana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9pPr>
          </a:lstStyle>
          <a:p>
            <a:r>
              <a:rPr lang="es-CL" b="1" dirty="0"/>
              <a:t>V. RNI - Inmunizaciones</a:t>
            </a:r>
          </a:p>
        </p:txBody>
      </p:sp>
    </p:spTree>
    <p:extLst>
      <p:ext uri="{BB962C8B-B14F-4D97-AF65-F5344CB8AC3E}">
        <p14:creationId xmlns:p14="http://schemas.microsoft.com/office/powerpoint/2010/main" val="3661657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sz="3600" b="1" dirty="0"/>
              <a:t>Temario Reunión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99592" y="1268760"/>
            <a:ext cx="7755858" cy="5472608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s-ES" sz="2400" dirty="0"/>
              <a:t>Organigrama DEGI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2400" dirty="0"/>
              <a:t>Egresos Hospitalarios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2400" dirty="0"/>
              <a:t>Nacimientos y Defunciones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s-ES" sz="2400" dirty="0">
                <a:cs typeface="ヒラギノ角ゴ Pro W3" charset="-128"/>
              </a:rPr>
              <a:t>Sistemas DEIS: </a:t>
            </a:r>
          </a:p>
          <a:p>
            <a:pPr marL="742950" lvl="2" indent="-342900">
              <a:buFont typeface="Arial" panose="020B0604020202020204" pitchFamily="34" charset="0"/>
              <a:buChar char="•"/>
            </a:pPr>
            <a:r>
              <a:rPr lang="es-ES" sz="2200" dirty="0">
                <a:cs typeface="ヒラギノ角ゴ Pro W3" charset="-128"/>
              </a:rPr>
              <a:t>SNIP, Atenciones de Urgencia, RNI y monito web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2400" dirty="0"/>
              <a:t>Validadores REM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2400" dirty="0"/>
              <a:t>Nuevos </a:t>
            </a:r>
            <a:r>
              <a:rPr lang="es-ES" sz="2400" dirty="0" err="1"/>
              <a:t>Monitoreos</a:t>
            </a:r>
            <a:r>
              <a:rPr lang="es-ES" sz="2400" dirty="0"/>
              <a:t> página WEB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2400" dirty="0"/>
              <a:t>Lista de Espera (CNE Médica, CNE </a:t>
            </a:r>
            <a:r>
              <a:rPr lang="es-ES" sz="2400" dirty="0" err="1"/>
              <a:t>Odont</a:t>
            </a:r>
            <a:r>
              <a:rPr lang="es-ES" sz="2400" dirty="0"/>
              <a:t>, IQ, </a:t>
            </a:r>
            <a:r>
              <a:rPr lang="es-ES" sz="2400" dirty="0" err="1"/>
              <a:t>Proc</a:t>
            </a:r>
            <a:r>
              <a:rPr lang="es-ES" sz="2400" dirty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2400" dirty="0"/>
              <a:t>Observaciones REM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2400" dirty="0"/>
              <a:t>Modificaciones REM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_tradnl" sz="2400" dirty="0"/>
              <a:t>Plazos REM 2022</a:t>
            </a:r>
            <a:endParaRPr lang="es-ES" sz="2400" dirty="0"/>
          </a:p>
        </p:txBody>
      </p:sp>
      <p:pic>
        <p:nvPicPr>
          <p:cNvPr id="1026" name="Picture 2" descr="Indice - Expertos en Sistema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44208" y="980728"/>
            <a:ext cx="1684349" cy="1826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5196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7843CC02-CE6A-4100-A687-FC87865A53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171450"/>
            <a:ext cx="5562600" cy="651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3293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ED18F86-682A-4CF6-8B32-59222AAF76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522" y="3359742"/>
            <a:ext cx="8568955" cy="3024336"/>
          </a:xfrm>
        </p:spPr>
        <p:txBody>
          <a:bodyPr/>
          <a:lstStyle/>
          <a:p>
            <a:pPr algn="just"/>
            <a:r>
              <a:rPr lang="es-MX" sz="1800" dirty="0"/>
              <a:t>El ministro Paris señaló que los indicadores actuales nos demuestra dos cosas fundamentales. Primero, la pandemia no ha terminado, sigue estando en un punto muy alto con esta nueva variante; y segundo los efectos de la vacunación son evidentes en cuanto a la disminución de posibilidades de caer hospitalizado y fallecer.</a:t>
            </a:r>
          </a:p>
          <a:p>
            <a:pPr algn="just"/>
            <a:endParaRPr lang="es-MX" sz="1800" dirty="0"/>
          </a:p>
          <a:p>
            <a:pPr algn="just"/>
            <a:r>
              <a:rPr lang="es-MX" sz="1800" dirty="0"/>
              <a:t>El secretario de Estado  fue enfático en señalar  que existen dos maneras de cuidarnos y prevenir el contagio: el autocuidado y la vacunación. Ambas son gratis y dependen de la voluntad y compromiso de las personas.</a:t>
            </a:r>
          </a:p>
          <a:p>
            <a:endParaRPr lang="es-MX" sz="1800" dirty="0"/>
          </a:p>
          <a:p>
            <a:pPr marL="0" indent="0">
              <a:buNone/>
            </a:pPr>
            <a:r>
              <a:rPr lang="es-MX" sz="1800" dirty="0"/>
              <a:t>	6 de enero de 2022.</a:t>
            </a:r>
          </a:p>
          <a:p>
            <a:endParaRPr lang="es-CL" sz="18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5D39C08-F4A1-41A3-A6DE-8062A7F78C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0133" y="5622723"/>
            <a:ext cx="1609725" cy="117157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EBB32BF-8059-4D3A-AF4E-648326B164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257480"/>
            <a:ext cx="2028825" cy="733425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774627A6-40ED-4C43-BEB7-0D3F6A1D1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332656"/>
            <a:ext cx="8164513" cy="396280"/>
          </a:xfrm>
        </p:spPr>
        <p:txBody>
          <a:bodyPr/>
          <a:lstStyle/>
          <a:p>
            <a:pPr algn="ctr"/>
            <a:r>
              <a:rPr lang="es-CL" sz="2000" b="1" dirty="0"/>
              <a:t>Actividades RNI</a:t>
            </a:r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87D474F6-E803-491B-81F7-625F4E1BCEA7}"/>
              </a:ext>
            </a:extLst>
          </p:cNvPr>
          <p:cNvSpPr txBox="1">
            <a:spLocks/>
          </p:cNvSpPr>
          <p:nvPr/>
        </p:nvSpPr>
        <p:spPr bwMode="auto">
          <a:xfrm>
            <a:off x="719573" y="1379289"/>
            <a:ext cx="4968552" cy="13296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595959"/>
                </a:solidFill>
                <a:latin typeface="+mn-lt"/>
                <a:ea typeface="ヒラギノ角ゴ Pro W3" charset="-128"/>
                <a:cs typeface="ヒラギノ角ゴ Pro W3" charset="-128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rgbClr val="595959"/>
                </a:solidFill>
                <a:latin typeface="+mn-lt"/>
                <a:ea typeface="ヒラギノ角ゴ Pro W3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rgbClr val="595959"/>
                </a:solidFill>
                <a:latin typeface="+mn-lt"/>
                <a:ea typeface="ヒラギノ角ゴ Pro W3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rgbClr val="595959"/>
                </a:solidFill>
                <a:latin typeface="+mn-lt"/>
                <a:ea typeface="ヒラギノ角ゴ Pro W3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 kern="1200">
                <a:solidFill>
                  <a:srgbClr val="595959"/>
                </a:solidFill>
                <a:latin typeface="+mn-lt"/>
                <a:ea typeface="ヒラギノ角ゴ Pro W3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s-MX" sz="1800" dirty="0">
                <a:solidFill>
                  <a:schemeClr val="tx1"/>
                </a:solidFill>
              </a:rPr>
              <a:t>Apoyo a la red local y regional, Monitoreo de avance de coberturas y reportes de Inconsistencias de Vacunas Programáticas, campañas Influenza y Campaña SARS-</a:t>
            </a:r>
            <a:r>
              <a:rPr lang="es-MX" sz="1800" dirty="0" err="1">
                <a:solidFill>
                  <a:schemeClr val="tx1"/>
                </a:solidFill>
              </a:rPr>
              <a:t>CoV</a:t>
            </a:r>
            <a:r>
              <a:rPr lang="es-MX" sz="1800" dirty="0">
                <a:solidFill>
                  <a:schemeClr val="tx1"/>
                </a:solidFill>
              </a:rPr>
              <a:t>-, entre otros.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104C617-A8EB-49AC-A42D-E817B92843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0152" y="888674"/>
            <a:ext cx="2055123" cy="206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2804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2"/>
          <p:cNvSpPr>
            <a:spLocks noGrp="1"/>
          </p:cNvSpPr>
          <p:nvPr>
            <p:ph idx="1"/>
          </p:nvPr>
        </p:nvSpPr>
        <p:spPr>
          <a:xfrm>
            <a:off x="323528" y="980728"/>
            <a:ext cx="8282384" cy="79208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es-ES_tradnl" sz="1800" dirty="0">
                <a:latin typeface="Calibri" panose="020F0502020204030204" pitchFamily="34" charset="0"/>
                <a:ea typeface="Verdana" pitchFamily="34" charset="0"/>
                <a:cs typeface="Verdana" pitchFamily="34" charset="0"/>
              </a:rPr>
              <a:t>A partir del año 2021 se publicará monitoreo Campaña SARS-CoV-2 en la pág. web</a:t>
            </a:r>
          </a:p>
          <a:p>
            <a:endParaRPr lang="es-CL" dirty="0"/>
          </a:p>
        </p:txBody>
      </p:sp>
      <p:sp>
        <p:nvSpPr>
          <p:cNvPr id="5" name="Título 1"/>
          <p:cNvSpPr txBox="1">
            <a:spLocks/>
          </p:cNvSpPr>
          <p:nvPr/>
        </p:nvSpPr>
        <p:spPr bwMode="auto">
          <a:xfrm>
            <a:off x="304800" y="304800"/>
            <a:ext cx="8164513" cy="531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6CB7"/>
                </a:solidFill>
                <a:latin typeface="Verdana"/>
                <a:ea typeface="ヒラギノ角ゴ Pro W3" charset="-128"/>
                <a:cs typeface="Verdana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9pPr>
          </a:lstStyle>
          <a:p>
            <a:r>
              <a:rPr lang="es-CL" b="1" dirty="0"/>
              <a:t>V. RNI - Inmunizaciones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92E24FE-E4DE-42D0-9366-6C8CEA1E48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63" t="23400" r="9050" b="22001"/>
          <a:stretch/>
        </p:blipFill>
        <p:spPr>
          <a:xfrm>
            <a:off x="-2230" y="1686660"/>
            <a:ext cx="9146230" cy="3397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0713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23528" y="3501008"/>
            <a:ext cx="8640960" cy="936104"/>
          </a:xfrm>
        </p:spPr>
        <p:txBody>
          <a:bodyPr/>
          <a:lstStyle/>
          <a:p>
            <a:pPr algn="ctr"/>
            <a:r>
              <a:rPr lang="es-ES" sz="5400" b="1" dirty="0">
                <a:solidFill>
                  <a:srgbClr val="0070C0"/>
                </a:solidFill>
              </a:rPr>
              <a:t>Validadores REM</a:t>
            </a:r>
          </a:p>
        </p:txBody>
      </p:sp>
    </p:spTree>
    <p:extLst>
      <p:ext uri="{BB962C8B-B14F-4D97-AF65-F5344CB8AC3E}">
        <p14:creationId xmlns:p14="http://schemas.microsoft.com/office/powerpoint/2010/main" val="4178765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E039E932-23D0-4BFB-A7BE-0919D98AD8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6074" y="1916831"/>
            <a:ext cx="4100661" cy="25202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FDBBBEE2-E824-484F-87DA-B61203D7A0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757" y="1916831"/>
            <a:ext cx="4067944" cy="25202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2 Marcador de contenido"/>
          <p:cNvSpPr txBox="1">
            <a:spLocks/>
          </p:cNvSpPr>
          <p:nvPr/>
        </p:nvSpPr>
        <p:spPr bwMode="auto">
          <a:xfrm>
            <a:off x="213441" y="908720"/>
            <a:ext cx="8177213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595959"/>
                </a:solidFill>
                <a:latin typeface="+mn-lt"/>
                <a:ea typeface="ヒラギノ角ゴ Pro W3" charset="-128"/>
                <a:cs typeface="ヒラギノ角ゴ Pro W3" charset="-128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rgbClr val="595959"/>
                </a:solidFill>
                <a:latin typeface="+mn-lt"/>
                <a:ea typeface="ヒラギノ角ゴ Pro W3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rgbClr val="595959"/>
                </a:solidFill>
                <a:latin typeface="+mn-lt"/>
                <a:ea typeface="ヒラギノ角ゴ Pro W3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rgbClr val="595959"/>
                </a:solidFill>
                <a:latin typeface="+mn-lt"/>
                <a:ea typeface="ヒラギノ角ゴ Pro W3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 kern="1200">
                <a:solidFill>
                  <a:srgbClr val="595959"/>
                </a:solidFill>
                <a:latin typeface="+mn-lt"/>
                <a:ea typeface="ヒラギノ角ゴ Pro W3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1600" dirty="0">
                <a:solidFill>
                  <a:schemeClr val="tx1"/>
                </a:solidFill>
              </a:rPr>
              <a:t>Validadores disponible en versión de PPT en la pág. web</a:t>
            </a:r>
          </a:p>
          <a:p>
            <a:endParaRPr lang="es-ES_tradnl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s-ES_tradnl" sz="1600" dirty="0">
                <a:solidFill>
                  <a:schemeClr val="tx1"/>
                </a:solidFill>
              </a:rPr>
              <a:t>                              </a:t>
            </a:r>
            <a:r>
              <a:rPr lang="es-ES_tradnl" sz="1800" b="1" dirty="0">
                <a:solidFill>
                  <a:srgbClr val="0070C0"/>
                </a:solidFill>
              </a:rPr>
              <a:t>Serie A (mensual)	</a:t>
            </a:r>
            <a:r>
              <a:rPr lang="es-ES_tradnl" sz="1600" dirty="0">
                <a:solidFill>
                  <a:schemeClr val="tx1"/>
                </a:solidFill>
              </a:rPr>
              <a:t>					</a:t>
            </a:r>
            <a:r>
              <a:rPr lang="es-ES_tradnl" sz="1600" b="1" dirty="0">
                <a:solidFill>
                  <a:srgbClr val="0070C0"/>
                </a:solidFill>
              </a:rPr>
              <a:t>Serie P (semestral)</a:t>
            </a:r>
            <a:endParaRPr lang="es-CL" sz="1600" b="1" dirty="0">
              <a:solidFill>
                <a:srgbClr val="0070C0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395536" y="4509120"/>
            <a:ext cx="63722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s-CL" sz="1600" dirty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CL" sz="1600" b="1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Compromisos de Publicación Validadores REM – 2022:</a:t>
            </a:r>
          </a:p>
          <a:p>
            <a:pPr>
              <a:spcAft>
                <a:spcPts val="0"/>
              </a:spcAft>
            </a:pPr>
            <a:endParaRPr lang="es-CL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CL" sz="1600" dirty="0">
                <a:ea typeface="Calibri" panose="020F0502020204030204" pitchFamily="34" charset="0"/>
                <a:cs typeface="Times New Roman" panose="02020603050405020304" pitchFamily="18" charset="0"/>
              </a:rPr>
              <a:t>PPT Serie A: Febrero 2022</a:t>
            </a:r>
          </a:p>
          <a:p>
            <a:pPr marL="742950" lvl="1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CL" sz="1600" dirty="0">
                <a:ea typeface="Calibri" panose="020F0502020204030204" pitchFamily="34" charset="0"/>
                <a:cs typeface="Times New Roman" panose="02020603050405020304" pitchFamily="18" charset="0"/>
              </a:rPr>
              <a:t>PPT Serie P: Junio 2022 </a:t>
            </a:r>
          </a:p>
          <a:p>
            <a:pPr>
              <a:spcAft>
                <a:spcPts val="0"/>
              </a:spcAft>
            </a:pPr>
            <a:r>
              <a:rPr lang="es-CL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CL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es-CL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3347863" y="4129335"/>
            <a:ext cx="504279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s-CL" sz="140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61 hojas                                                                                      22 hojas</a:t>
            </a:r>
          </a:p>
        </p:txBody>
      </p:sp>
      <p:sp>
        <p:nvSpPr>
          <p:cNvPr id="8" name="Título 1"/>
          <p:cNvSpPr txBox="1">
            <a:spLocks/>
          </p:cNvSpPr>
          <p:nvPr/>
        </p:nvSpPr>
        <p:spPr bwMode="auto">
          <a:xfrm>
            <a:off x="304800" y="304800"/>
            <a:ext cx="8164513" cy="531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6CB7"/>
                </a:solidFill>
                <a:latin typeface="Verdana"/>
                <a:ea typeface="ヒラギノ角ゴ Pro W3" charset="-128"/>
                <a:cs typeface="Verdana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9pPr>
          </a:lstStyle>
          <a:p>
            <a:r>
              <a:rPr lang="es-CL" b="1" dirty="0"/>
              <a:t>VI. Validadores REM - 2022</a:t>
            </a:r>
          </a:p>
        </p:txBody>
      </p:sp>
    </p:spTree>
    <p:extLst>
      <p:ext uri="{BB962C8B-B14F-4D97-AF65-F5344CB8AC3E}">
        <p14:creationId xmlns:p14="http://schemas.microsoft.com/office/powerpoint/2010/main" val="23617228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2 Marcador de contenido"/>
          <p:cNvSpPr txBox="1">
            <a:spLocks/>
          </p:cNvSpPr>
          <p:nvPr/>
        </p:nvSpPr>
        <p:spPr bwMode="auto">
          <a:xfrm>
            <a:off x="395536" y="980728"/>
            <a:ext cx="8177213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595959"/>
                </a:solidFill>
                <a:latin typeface="+mn-lt"/>
                <a:ea typeface="ヒラギノ角ゴ Pro W3" charset="-128"/>
                <a:cs typeface="ヒラギノ角ゴ Pro W3" charset="-128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rgbClr val="595959"/>
                </a:solidFill>
                <a:latin typeface="+mn-lt"/>
                <a:ea typeface="ヒラギノ角ゴ Pro W3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rgbClr val="595959"/>
                </a:solidFill>
                <a:latin typeface="+mn-lt"/>
                <a:ea typeface="ヒラギノ角ゴ Pro W3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rgbClr val="595959"/>
                </a:solidFill>
                <a:latin typeface="+mn-lt"/>
                <a:ea typeface="ヒラギノ角ゴ Pro W3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 kern="1200">
                <a:solidFill>
                  <a:srgbClr val="595959"/>
                </a:solidFill>
                <a:latin typeface="+mn-lt"/>
                <a:ea typeface="ヒラギノ角ゴ Pro W3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1600" dirty="0">
                <a:solidFill>
                  <a:schemeClr val="tx1"/>
                </a:solidFill>
              </a:rPr>
              <a:t>Formato del Sistema Validación para el Año 2022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395534" y="4565446"/>
            <a:ext cx="648072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s-CL" sz="1600" dirty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es-CL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CL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CL" sz="1600" b="1" dirty="0">
                <a:solidFill>
                  <a:schemeClr val="accent1"/>
                </a:solidFill>
                <a:latin typeface="+mn-lt"/>
                <a:ea typeface="ヒラギノ角ゴ Pro W3" charset="-128"/>
                <a:cs typeface="ヒラギノ角ゴ Pro W3" charset="-128"/>
              </a:rPr>
              <a:t>Implementación Validador REM  - 2022:</a:t>
            </a:r>
          </a:p>
          <a:p>
            <a:pPr>
              <a:spcAft>
                <a:spcPts val="0"/>
              </a:spcAft>
            </a:pPr>
            <a:endParaRPr lang="es-CL" sz="1600" dirty="0">
              <a:latin typeface="+mn-lt"/>
              <a:ea typeface="ヒラギノ角ゴ Pro W3" charset="-128"/>
              <a:cs typeface="ヒラギノ角ゴ Pro W3" charset="-128"/>
            </a:endParaRPr>
          </a:p>
          <a:p>
            <a:pPr marL="742950" lvl="1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CL" sz="1600" dirty="0">
                <a:ea typeface="Calibri" panose="020F0502020204030204" pitchFamily="34" charset="0"/>
                <a:cs typeface="Times New Roman" panose="02020603050405020304" pitchFamily="18" charset="0"/>
              </a:rPr>
              <a:t>Serie A: Febrero 2022 </a:t>
            </a:r>
          </a:p>
          <a:p>
            <a:pPr marL="742950" lvl="1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CL" sz="1600" dirty="0">
                <a:ea typeface="Calibri" panose="020F0502020204030204" pitchFamily="34" charset="0"/>
                <a:cs typeface="Times New Roman" panose="02020603050405020304" pitchFamily="18" charset="0"/>
              </a:rPr>
              <a:t>Serie P: Mayo 2022</a:t>
            </a:r>
          </a:p>
          <a:p>
            <a:pPr>
              <a:spcAft>
                <a:spcPts val="0"/>
              </a:spcAft>
            </a:pPr>
            <a:endParaRPr lang="es-CL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 bwMode="auto">
          <a:xfrm>
            <a:off x="304800" y="304800"/>
            <a:ext cx="8164513" cy="531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6CB7"/>
                </a:solidFill>
                <a:latin typeface="Verdana"/>
                <a:ea typeface="ヒラギノ角ゴ Pro W3" charset="-128"/>
                <a:cs typeface="Verdana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9pPr>
          </a:lstStyle>
          <a:p>
            <a:r>
              <a:rPr lang="es-CL" b="1" dirty="0"/>
              <a:t>VI. Validadores REM - 2022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F283784-ADB5-4C74-AF34-1FB3A802D6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648" y="1340767"/>
            <a:ext cx="7891665" cy="3600401"/>
          </a:xfrm>
          <a:prstGeom prst="rect">
            <a:avLst/>
          </a:prstGeom>
          <a:ln w="127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0118287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23528" y="3501008"/>
            <a:ext cx="8640960" cy="936104"/>
          </a:xfrm>
        </p:spPr>
        <p:txBody>
          <a:bodyPr/>
          <a:lstStyle/>
          <a:p>
            <a:pPr algn="ctr"/>
            <a:r>
              <a:rPr lang="es-ES" sz="5400" b="1" dirty="0" err="1">
                <a:solidFill>
                  <a:srgbClr val="0070C0"/>
                </a:solidFill>
              </a:rPr>
              <a:t>Monitoreos</a:t>
            </a:r>
            <a:r>
              <a:rPr lang="es-ES" sz="5400" b="1" dirty="0">
                <a:solidFill>
                  <a:srgbClr val="0070C0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81525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 bwMode="auto">
          <a:xfrm>
            <a:off x="304800" y="304800"/>
            <a:ext cx="8164513" cy="531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6CB7"/>
                </a:solidFill>
                <a:latin typeface="Verdana"/>
                <a:ea typeface="ヒラギノ角ゴ Pro W3" charset="-128"/>
                <a:cs typeface="Verdana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9pPr>
          </a:lstStyle>
          <a:p>
            <a:r>
              <a:rPr lang="es-CL" b="1" dirty="0"/>
              <a:t>VII. </a:t>
            </a:r>
            <a:r>
              <a:rPr lang="es-CL" b="1" dirty="0" err="1"/>
              <a:t>Monitoreos</a:t>
            </a:r>
            <a:endParaRPr lang="es-CL" b="1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52ABCBD-D2FE-46FB-A379-FBF79F5F9D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34" t="12201" r="4325" b="53668"/>
          <a:stretch/>
        </p:blipFill>
        <p:spPr>
          <a:xfrm>
            <a:off x="304800" y="1052736"/>
            <a:ext cx="8443664" cy="1755576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173E6A48-074F-4FEB-B58F-7B47B8FA605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33" t="30237" r="3927" b="6764"/>
          <a:stretch/>
        </p:blipFill>
        <p:spPr>
          <a:xfrm>
            <a:off x="304800" y="2780928"/>
            <a:ext cx="8443664" cy="3240360"/>
          </a:xfrm>
          <a:prstGeom prst="rect">
            <a:avLst/>
          </a:prstGeom>
        </p:spPr>
      </p:pic>
      <p:sp>
        <p:nvSpPr>
          <p:cNvPr id="7" name="Llamada rectangular redondeada 6"/>
          <p:cNvSpPr/>
          <p:nvPr/>
        </p:nvSpPr>
        <p:spPr>
          <a:xfrm>
            <a:off x="304800" y="5229200"/>
            <a:ext cx="1080120" cy="432048"/>
          </a:xfrm>
          <a:prstGeom prst="wedgeRoundRectCallout">
            <a:avLst>
              <a:gd name="adj1" fmla="val 140614"/>
              <a:gd name="adj2" fmla="val -148563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400" dirty="0"/>
              <a:t>Monitoreos Locales</a:t>
            </a:r>
          </a:p>
        </p:txBody>
      </p:sp>
      <p:sp>
        <p:nvSpPr>
          <p:cNvPr id="8" name="Llamada rectangular redondeada 7"/>
          <p:cNvSpPr/>
          <p:nvPr/>
        </p:nvSpPr>
        <p:spPr>
          <a:xfrm>
            <a:off x="7596336" y="5805264"/>
            <a:ext cx="1368152" cy="432048"/>
          </a:xfrm>
          <a:prstGeom prst="wedgeRoundRectCallout">
            <a:avLst>
              <a:gd name="adj1" fmla="val -31639"/>
              <a:gd name="adj2" fmla="val -261937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400" dirty="0" err="1"/>
              <a:t>Monitoreos</a:t>
            </a:r>
            <a:r>
              <a:rPr lang="es-CL" sz="1400" dirty="0"/>
              <a:t> Ministeriales</a:t>
            </a:r>
          </a:p>
        </p:txBody>
      </p:sp>
    </p:spTree>
    <p:extLst>
      <p:ext uri="{BB962C8B-B14F-4D97-AF65-F5344CB8AC3E}">
        <p14:creationId xmlns:p14="http://schemas.microsoft.com/office/powerpoint/2010/main" val="6573944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 bwMode="auto">
          <a:xfrm>
            <a:off x="304800" y="304800"/>
            <a:ext cx="8164513" cy="531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6CB7"/>
                </a:solidFill>
                <a:latin typeface="Verdana"/>
                <a:ea typeface="ヒラギノ角ゴ Pro W3" charset="-128"/>
                <a:cs typeface="Verdana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9pPr>
          </a:lstStyle>
          <a:p>
            <a:r>
              <a:rPr lang="es-CL" b="1" dirty="0"/>
              <a:t>VII. Prestaciones Centinelas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90131270-049E-4346-B411-D48511403F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102" t="29000" r="15187" b="44091"/>
          <a:stretch/>
        </p:blipFill>
        <p:spPr>
          <a:xfrm>
            <a:off x="179512" y="4293096"/>
            <a:ext cx="8778537" cy="1991726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584A9138-5571-442B-9320-E9841D2D9F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138" t="32277" r="16138" b="23400"/>
          <a:stretch/>
        </p:blipFill>
        <p:spPr>
          <a:xfrm>
            <a:off x="182732" y="1052736"/>
            <a:ext cx="8635683" cy="3179115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182732" y="836712"/>
            <a:ext cx="8778536" cy="5716488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7680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3E707827-969B-41C8-9690-D9B8175C11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617" t="69765" r="66772" b="12201"/>
          <a:stretch/>
        </p:blipFill>
        <p:spPr>
          <a:xfrm>
            <a:off x="3372757" y="917572"/>
            <a:ext cx="2028597" cy="1318168"/>
          </a:xfrm>
          <a:prstGeom prst="rect">
            <a:avLst/>
          </a:prstGeom>
        </p:spPr>
      </p:pic>
      <p:sp>
        <p:nvSpPr>
          <p:cNvPr id="10" name="Título 1"/>
          <p:cNvSpPr txBox="1">
            <a:spLocks/>
          </p:cNvSpPr>
          <p:nvPr/>
        </p:nvSpPr>
        <p:spPr bwMode="auto">
          <a:xfrm>
            <a:off x="304800" y="304800"/>
            <a:ext cx="8164513" cy="531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6CB7"/>
                </a:solidFill>
                <a:latin typeface="Verdana"/>
                <a:ea typeface="ヒラギノ角ゴ Pro W3" charset="-128"/>
                <a:cs typeface="Verdana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9pPr>
          </a:lstStyle>
          <a:p>
            <a:r>
              <a:rPr lang="es-CL" b="1" dirty="0"/>
              <a:t>VII. Prestaciones Centinelas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1D98C798-CE01-4F50-B941-631B0ABA0A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292" t="42390" r="15446" b="12201"/>
          <a:stretch/>
        </p:blipFill>
        <p:spPr>
          <a:xfrm>
            <a:off x="179512" y="1999352"/>
            <a:ext cx="8640960" cy="4670008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323528" y="917572"/>
            <a:ext cx="8496944" cy="5823796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93696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4450"/>
            <a:ext cx="8453437" cy="842963"/>
          </a:xfrm>
        </p:spPr>
        <p:txBody>
          <a:bodyPr anchor="ctr"/>
          <a:lstStyle/>
          <a:p>
            <a:pPr algn="ctr" eaLnBrk="1" hangingPunct="1"/>
            <a:r>
              <a:rPr lang="es-ES" altLang="es-CL" sz="1800" b="1" dirty="0">
                <a:solidFill>
                  <a:srgbClr val="002060"/>
                </a:solidFill>
                <a:latin typeface="Verdana" panose="020B0604030504040204" pitchFamily="34" charset="0"/>
                <a:ea typeface="ヒラギノ角ゴ Pro W3"/>
                <a:cs typeface="Verdana" panose="020B0604030504040204" pitchFamily="34" charset="0"/>
              </a:rPr>
              <a:t>ORGANIGRAMA 2022 </a:t>
            </a:r>
            <a:br>
              <a:rPr lang="es-ES" altLang="es-CL" sz="1800" b="1" dirty="0">
                <a:solidFill>
                  <a:srgbClr val="002060"/>
                </a:solidFill>
                <a:latin typeface="Verdana" panose="020B0604030504040204" pitchFamily="34" charset="0"/>
                <a:ea typeface="ヒラギノ角ゴ Pro W3"/>
                <a:cs typeface="Verdana" panose="020B0604030504040204" pitchFamily="34" charset="0"/>
              </a:rPr>
            </a:br>
            <a:r>
              <a:rPr lang="es-ES" altLang="es-CL" sz="1800" b="1" dirty="0">
                <a:solidFill>
                  <a:srgbClr val="002060"/>
                </a:solidFill>
                <a:latin typeface="Verdana" panose="020B0604030504040204" pitchFamily="34" charset="0"/>
                <a:ea typeface="ヒラギノ角ゴ Pro W3"/>
                <a:cs typeface="Verdana" panose="020B0604030504040204" pitchFamily="34" charset="0"/>
              </a:rPr>
              <a:t>DEPTO.  ESTADÍSTICAS Y GESTIÓN DE LA INFORMACIÓN</a:t>
            </a:r>
          </a:p>
        </p:txBody>
      </p:sp>
      <p:sp>
        <p:nvSpPr>
          <p:cNvPr id="35843" name="_s1040"/>
          <p:cNvSpPr>
            <a:spLocks noChangeArrowheads="1"/>
          </p:cNvSpPr>
          <p:nvPr/>
        </p:nvSpPr>
        <p:spPr bwMode="auto">
          <a:xfrm>
            <a:off x="3711405" y="990664"/>
            <a:ext cx="2230363" cy="797882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CL" sz="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CL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Irma </a:t>
            </a:r>
            <a:r>
              <a:rPr lang="es-ES" altLang="es-CL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Jofré</a:t>
            </a:r>
            <a:endParaRPr lang="es-ES" altLang="es-CL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CL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Jefa DEGI</a:t>
            </a:r>
          </a:p>
          <a:p>
            <a:pPr>
              <a:spcBef>
                <a:spcPct val="0"/>
              </a:spcBef>
              <a:buFontTx/>
              <a:buNone/>
            </a:pPr>
            <a:endParaRPr lang="es-ES" altLang="es-CL" sz="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CL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s-ES" altLang="es-CL" sz="800" b="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 </a:t>
            </a:r>
            <a:r>
              <a:rPr lang="es-ES" altLang="es-CL" sz="800" b="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Minsal</a:t>
            </a:r>
            <a:r>
              <a:rPr lang="es-ES" altLang="es-CL" sz="800" b="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645679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CL" sz="800" b="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Tel: 64 2335679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CL" sz="600" b="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Email: </a:t>
            </a:r>
            <a:r>
              <a:rPr lang="es-ES" altLang="es-CL" sz="500" b="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ES" altLang="es-CL" sz="500" b="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irma.jofre@redsalud.gov.cl</a:t>
            </a:r>
            <a:endParaRPr lang="es-ES" altLang="es-CL" sz="500" b="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s-ES" altLang="es-CL" sz="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7" name="_s1042"/>
          <p:cNvSpPr>
            <a:spLocks noChangeArrowheads="1"/>
          </p:cNvSpPr>
          <p:nvPr/>
        </p:nvSpPr>
        <p:spPr bwMode="auto">
          <a:xfrm>
            <a:off x="549114" y="4656654"/>
            <a:ext cx="2292312" cy="650067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»"/>
              <a:defRPr sz="2800">
                <a:solidFill>
                  <a:schemeClr val="tx2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˃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Calibri" pitchFamily="34" charset="0"/>
              <a:buChar char="+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s-ES" altLang="es-CL" sz="800" dirty="0">
                <a:solidFill>
                  <a:schemeClr val="tx1"/>
                </a:solidFill>
                <a:latin typeface="Verdana" pitchFamily="34" charset="0"/>
              </a:rPr>
              <a:t>  Marcelo </a:t>
            </a:r>
            <a:r>
              <a:rPr lang="es-CL" altLang="es-CL" sz="8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Horstmeier</a:t>
            </a:r>
          </a:p>
          <a:p>
            <a:pPr>
              <a:spcBef>
                <a:spcPct val="0"/>
              </a:spcBef>
              <a:buNone/>
              <a:defRPr/>
            </a:pPr>
            <a:r>
              <a:rPr lang="es-CL" altLang="es-CL" sz="500" dirty="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</a:rPr>
              <a:t>    </a:t>
            </a:r>
            <a:r>
              <a:rPr lang="es-ES" altLang="es-CL" sz="800" dirty="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</a:rPr>
              <a:t>Kinesiólogo</a:t>
            </a:r>
          </a:p>
          <a:p>
            <a:pPr>
              <a:spcBef>
                <a:spcPct val="0"/>
              </a:spcBef>
              <a:buFont typeface="Arial" pitchFamily="34" charset="0"/>
              <a:buNone/>
              <a:defRPr/>
            </a:pPr>
            <a:r>
              <a:rPr lang="es-ES" altLang="es-CL" sz="900" dirty="0">
                <a:solidFill>
                  <a:schemeClr val="tx1"/>
                </a:solidFill>
                <a:latin typeface="Arial" pitchFamily="34" charset="0"/>
              </a:rPr>
              <a:t>  </a:t>
            </a:r>
            <a:r>
              <a:rPr lang="es-ES" altLang="es-CL" sz="900" b="0" i="1" dirty="0">
                <a:solidFill>
                  <a:schemeClr val="tx1"/>
                </a:solidFill>
                <a:latin typeface="Arial" pitchFamily="34" charset="0"/>
              </a:rPr>
              <a:t>Red </a:t>
            </a:r>
            <a:r>
              <a:rPr lang="es-ES" altLang="es-CL" sz="900" b="0" i="1" dirty="0" err="1">
                <a:solidFill>
                  <a:schemeClr val="tx1"/>
                </a:solidFill>
                <a:latin typeface="Arial" pitchFamily="34" charset="0"/>
              </a:rPr>
              <a:t>Minsal</a:t>
            </a:r>
            <a:r>
              <a:rPr lang="es-ES" altLang="es-CL" sz="900" b="0" i="1" dirty="0">
                <a:solidFill>
                  <a:schemeClr val="tx1"/>
                </a:solidFill>
                <a:latin typeface="Arial" pitchFamily="34" charset="0"/>
              </a:rPr>
              <a:t>: 645677</a:t>
            </a:r>
            <a:r>
              <a:rPr lang="es-CL" altLang="es-CL" sz="900" b="0" i="1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s-ES" altLang="es-CL" sz="900" b="0" i="1" dirty="0">
                <a:solidFill>
                  <a:schemeClr val="tx1"/>
                </a:solidFill>
                <a:latin typeface="Arial" pitchFamily="34" charset="0"/>
              </a:rPr>
              <a:t>  Tel: 64 2335677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s-ES" altLang="es-CL" sz="600" b="0" i="1" dirty="0">
                <a:solidFill>
                  <a:schemeClr val="tx1"/>
                </a:solidFill>
                <a:latin typeface="Arial" pitchFamily="34" charset="0"/>
              </a:rPr>
              <a:t>   email: </a:t>
            </a:r>
            <a:r>
              <a:rPr lang="es-ES" altLang="es-CL" sz="600" b="0" i="1" dirty="0">
                <a:solidFill>
                  <a:schemeClr val="tx1"/>
                </a:solidFill>
                <a:latin typeface="Arial" pitchFamily="34" charset="0"/>
                <a:hlinkClick r:id="rId3"/>
              </a:rPr>
              <a:t>marcelo.horstmeier@redsalud.gov.cl</a:t>
            </a:r>
            <a:endParaRPr lang="es-ES" altLang="es-CL" sz="600" b="0" i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35845" name="_s1044"/>
          <p:cNvSpPr>
            <a:spLocks noChangeArrowheads="1"/>
          </p:cNvSpPr>
          <p:nvPr/>
        </p:nvSpPr>
        <p:spPr bwMode="auto">
          <a:xfrm>
            <a:off x="539552" y="5638213"/>
            <a:ext cx="2301875" cy="664136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CL" sz="800" dirty="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 Constanza Garcia</a:t>
            </a:r>
          </a:p>
          <a:p>
            <a:pPr>
              <a:spcBef>
                <a:spcPct val="0"/>
              </a:spcBef>
              <a:buNone/>
            </a:pPr>
            <a:r>
              <a:rPr lang="es-ES" altLang="es-CL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es-CL" sz="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Kinesiologa</a:t>
            </a:r>
            <a:endParaRPr lang="es-ES" altLang="es-CL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CL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es-CL" sz="800" b="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 </a:t>
            </a:r>
            <a:r>
              <a:rPr lang="es-ES" altLang="es-CL" sz="800" b="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Minsal</a:t>
            </a:r>
            <a:r>
              <a:rPr lang="es-ES" altLang="es-CL" sz="800" b="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645676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CL" sz="800" b="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Tel: 64 2335676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CL" sz="700" b="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ES" altLang="es-CL" sz="600" b="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</a:t>
            </a:r>
            <a:r>
              <a:rPr lang="es-ES" altLang="es-CL" sz="600" b="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constanza.garciar@redsalud.gob.cl</a:t>
            </a:r>
            <a:endParaRPr lang="es-ES" altLang="es-CL" sz="600" b="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80" name="_s1046"/>
          <p:cNvSpPr>
            <a:spLocks noChangeArrowheads="1"/>
          </p:cNvSpPr>
          <p:nvPr/>
        </p:nvSpPr>
        <p:spPr bwMode="auto">
          <a:xfrm>
            <a:off x="5651772" y="5051372"/>
            <a:ext cx="2160588" cy="645923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»"/>
              <a:defRPr sz="2800">
                <a:solidFill>
                  <a:schemeClr val="tx2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˃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Calibri" pitchFamily="34" charset="0"/>
              <a:buChar char="+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s-CL" sz="800" dirty="0">
                <a:solidFill>
                  <a:schemeClr val="tx1"/>
                </a:solidFill>
                <a:latin typeface="Verdana" pitchFamily="34" charset="0"/>
              </a:rPr>
              <a:t> Mauricio Flores</a:t>
            </a: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es-ES" altLang="es-CL" sz="500" dirty="0">
                <a:solidFill>
                  <a:schemeClr val="tx1"/>
                </a:solidFill>
                <a:latin typeface="Arial" panose="020B0604020202020204" pitchFamily="34" charset="0"/>
              </a:rPr>
              <a:t>  </a:t>
            </a:r>
            <a:r>
              <a:rPr lang="es-ES" altLang="es-CL" sz="800" dirty="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</a:rPr>
              <a:t>Ingeniero Informático</a:t>
            </a:r>
          </a:p>
          <a:p>
            <a:pPr eaLnBrk="1" hangingPunct="1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es-ES" altLang="es-CL" sz="9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s-ES" altLang="es-CL" sz="900" b="0" i="1" dirty="0">
                <a:solidFill>
                  <a:schemeClr val="tx1"/>
                </a:solidFill>
                <a:latin typeface="Arial" pitchFamily="34" charset="0"/>
              </a:rPr>
              <a:t>Red </a:t>
            </a:r>
            <a:r>
              <a:rPr lang="es-ES" altLang="es-CL" sz="900" b="0" i="1" dirty="0" err="1">
                <a:solidFill>
                  <a:schemeClr val="tx1"/>
                </a:solidFill>
                <a:latin typeface="Arial" pitchFamily="34" charset="0"/>
              </a:rPr>
              <a:t>Minsal</a:t>
            </a:r>
            <a:r>
              <a:rPr lang="es-ES" altLang="es-CL" sz="900" b="0" i="1" dirty="0">
                <a:solidFill>
                  <a:schemeClr val="tx1"/>
                </a:solidFill>
                <a:latin typeface="Arial" pitchFamily="34" charset="0"/>
              </a:rPr>
              <a:t>: 645681</a:t>
            </a:r>
          </a:p>
          <a:p>
            <a:pPr eaLnBrk="1" hangingPunct="1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es-ES" altLang="es-CL" sz="900" b="0" i="1" dirty="0">
                <a:solidFill>
                  <a:schemeClr val="tx1"/>
                </a:solidFill>
                <a:latin typeface="Arial" pitchFamily="34" charset="0"/>
              </a:rPr>
              <a:t> Tel: 64 2335681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s-ES" altLang="es-CL" sz="700" b="0" i="1" dirty="0">
                <a:solidFill>
                  <a:schemeClr val="tx1"/>
                </a:solidFill>
                <a:latin typeface="Arial" pitchFamily="34" charset="0"/>
              </a:rPr>
              <a:t>  </a:t>
            </a:r>
            <a:r>
              <a:rPr lang="es-ES" altLang="es-CL" sz="600" b="0" i="1" dirty="0">
                <a:solidFill>
                  <a:schemeClr val="tx1"/>
                </a:solidFill>
                <a:latin typeface="Arial" pitchFamily="34" charset="0"/>
              </a:rPr>
              <a:t>email: </a:t>
            </a:r>
            <a:r>
              <a:rPr lang="es-ES" altLang="es-CL" sz="600" b="0" i="1" dirty="0">
                <a:solidFill>
                  <a:schemeClr val="tx1"/>
                </a:solidFill>
                <a:latin typeface="Arial" pitchFamily="34" charset="0"/>
                <a:hlinkClick r:id="rId4"/>
              </a:rPr>
              <a:t>mauricio.flores@redsalud.gov.cl</a:t>
            </a:r>
            <a:endParaRPr lang="es-ES" altLang="es-CL" sz="600" b="0" i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3082" name="_s1048"/>
          <p:cNvSpPr>
            <a:spLocks noChangeArrowheads="1"/>
          </p:cNvSpPr>
          <p:nvPr/>
        </p:nvSpPr>
        <p:spPr bwMode="auto">
          <a:xfrm>
            <a:off x="2934189" y="3850711"/>
            <a:ext cx="2278887" cy="689222"/>
          </a:xfrm>
          <a:prstGeom prst="roundRect">
            <a:avLst>
              <a:gd name="adj" fmla="val 16667"/>
            </a:avLst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»"/>
              <a:defRPr sz="2800">
                <a:solidFill>
                  <a:schemeClr val="tx2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˃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Calibri" pitchFamily="34" charset="0"/>
              <a:buChar char="+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s-CL" sz="800" dirty="0">
                <a:solidFill>
                  <a:schemeClr val="tx1"/>
                </a:solidFill>
                <a:latin typeface="Verdana" pitchFamily="34" charset="0"/>
              </a:rPr>
              <a:t>  Victoria Martínez</a:t>
            </a: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es-ES" altLang="es-CL" sz="500" dirty="0">
                <a:solidFill>
                  <a:schemeClr val="tx1"/>
                </a:solidFill>
                <a:latin typeface="Arial" panose="020B0604020202020204" pitchFamily="34" charset="0"/>
              </a:rPr>
              <a:t>    </a:t>
            </a:r>
            <a:r>
              <a:rPr lang="es-ES" altLang="es-CL" sz="800" dirty="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</a:rPr>
              <a:t>Administrativo</a:t>
            </a:r>
          </a:p>
          <a:p>
            <a:pPr eaLnBrk="1" hangingPunct="1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es-ES" altLang="es-CL" sz="900" dirty="0">
                <a:solidFill>
                  <a:schemeClr val="tx1"/>
                </a:solidFill>
                <a:latin typeface="Arial" panose="020B0604020202020204" pitchFamily="34" charset="0"/>
              </a:rPr>
              <a:t>  </a:t>
            </a:r>
            <a:r>
              <a:rPr lang="es-ES" altLang="es-CL" sz="900" b="0" i="1" dirty="0">
                <a:solidFill>
                  <a:schemeClr val="tx1"/>
                </a:solidFill>
                <a:latin typeface="Arial" pitchFamily="34" charset="0"/>
              </a:rPr>
              <a:t>Red </a:t>
            </a:r>
            <a:r>
              <a:rPr lang="es-ES" altLang="es-CL" sz="900" b="0" i="1" dirty="0" err="1">
                <a:solidFill>
                  <a:schemeClr val="tx1"/>
                </a:solidFill>
                <a:latin typeface="Arial" pitchFamily="34" charset="0"/>
              </a:rPr>
              <a:t>Minsal</a:t>
            </a:r>
            <a:r>
              <a:rPr lang="es-ES" altLang="es-CL" sz="900" b="0" i="1" dirty="0">
                <a:solidFill>
                  <a:schemeClr val="tx1"/>
                </a:solidFill>
                <a:latin typeface="Arial" pitchFamily="34" charset="0"/>
              </a:rPr>
              <a:t>: 645675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s-ES" altLang="es-CL" sz="900" b="0" i="1" dirty="0">
                <a:solidFill>
                  <a:schemeClr val="tx1"/>
                </a:solidFill>
                <a:latin typeface="Arial" pitchFamily="34" charset="0"/>
              </a:rPr>
              <a:t>  Tel: 64 2335675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s-ES" altLang="es-CL" sz="700" b="0" i="1" dirty="0">
                <a:solidFill>
                  <a:schemeClr val="tx1"/>
                </a:solidFill>
                <a:latin typeface="Arial" pitchFamily="34" charset="0"/>
              </a:rPr>
              <a:t>   </a:t>
            </a:r>
            <a:r>
              <a:rPr lang="es-ES" altLang="es-CL" sz="600" b="0" i="1" dirty="0">
                <a:solidFill>
                  <a:schemeClr val="tx1"/>
                </a:solidFill>
                <a:latin typeface="Arial" pitchFamily="34" charset="0"/>
              </a:rPr>
              <a:t>email: </a:t>
            </a:r>
            <a:r>
              <a:rPr lang="es-ES" altLang="es-CL" sz="600" b="0" i="1" dirty="0">
                <a:solidFill>
                  <a:schemeClr val="tx1"/>
                </a:solidFill>
                <a:latin typeface="Arial" pitchFamily="34" charset="0"/>
                <a:hlinkClick r:id="rId5"/>
              </a:rPr>
              <a:t>victoria.martinez@redsalud.gov.cl</a:t>
            </a:r>
            <a:endParaRPr lang="es-ES" altLang="es-CL" sz="700" b="0" i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35848" name="Rectangle 17"/>
          <p:cNvSpPr>
            <a:spLocks noChangeArrowheads="1"/>
          </p:cNvSpPr>
          <p:nvPr/>
        </p:nvSpPr>
        <p:spPr bwMode="auto">
          <a:xfrm>
            <a:off x="415008" y="3619879"/>
            <a:ext cx="4934428" cy="2767697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s-CL" altLang="es-CL"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850" name="Text Box 44"/>
          <p:cNvSpPr txBox="1">
            <a:spLocks noChangeArrowheads="1"/>
          </p:cNvSpPr>
          <p:nvPr/>
        </p:nvSpPr>
        <p:spPr bwMode="auto">
          <a:xfrm>
            <a:off x="-94500" y="6664779"/>
            <a:ext cx="214153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CL" sz="700" b="0" i="1" dirty="0">
                <a:solidFill>
                  <a:schemeClr val="tx1"/>
                </a:solidFill>
                <a:latin typeface="Verdana" panose="020B0604030504040204" pitchFamily="34" charset="0"/>
              </a:rPr>
              <a:t>Actualizado Enero 2022</a:t>
            </a:r>
          </a:p>
        </p:txBody>
      </p:sp>
      <p:sp>
        <p:nvSpPr>
          <p:cNvPr id="35852" name="_s1044"/>
          <p:cNvSpPr>
            <a:spLocks noChangeArrowheads="1"/>
          </p:cNvSpPr>
          <p:nvPr/>
        </p:nvSpPr>
        <p:spPr bwMode="auto">
          <a:xfrm>
            <a:off x="5560274" y="2875491"/>
            <a:ext cx="2159000" cy="656533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CL" sz="800" dirty="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  Juan Pablo Mancilla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CL" sz="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s-ES" altLang="es-CL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Ingeniero Informático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CL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ES" altLang="es-CL" sz="900" b="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 </a:t>
            </a:r>
            <a:r>
              <a:rPr lang="es-ES" altLang="es-CL" sz="900" b="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Minsal</a:t>
            </a:r>
            <a:r>
              <a:rPr lang="es-ES" altLang="es-CL" sz="900" b="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645686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CL" sz="900" b="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Tel: 64 2335686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CL" sz="700" b="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s-ES" altLang="es-CL" sz="600" b="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email: </a:t>
            </a:r>
            <a:r>
              <a:rPr lang="es-ES" altLang="es-CL" sz="600" b="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juanpablo.mancilla@redsalud.gov.cl</a:t>
            </a:r>
            <a:endParaRPr lang="es-ES" altLang="es-CL" sz="600" b="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853" name="Rectangle 29"/>
          <p:cNvSpPr>
            <a:spLocks noChangeArrowheads="1"/>
          </p:cNvSpPr>
          <p:nvPr/>
        </p:nvSpPr>
        <p:spPr bwMode="auto">
          <a:xfrm>
            <a:off x="5429101" y="3619879"/>
            <a:ext cx="2887315" cy="2767697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s-CL" altLang="es-CL" sz="18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854" name="_s1044"/>
          <p:cNvSpPr>
            <a:spLocks noChangeArrowheads="1"/>
          </p:cNvSpPr>
          <p:nvPr/>
        </p:nvSpPr>
        <p:spPr bwMode="auto">
          <a:xfrm>
            <a:off x="5643848" y="3818946"/>
            <a:ext cx="2159000" cy="625961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CL" sz="800" dirty="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  Rodrigo Garcés</a:t>
            </a:r>
          </a:p>
          <a:p>
            <a:pPr>
              <a:spcBef>
                <a:spcPct val="0"/>
              </a:spcBef>
              <a:buNone/>
            </a:pPr>
            <a:r>
              <a:rPr lang="es-ES" altLang="es-CL" sz="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s-ES" altLang="es-CL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Ingeniero Informático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CL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ES" altLang="es-CL" sz="900" b="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 </a:t>
            </a:r>
            <a:r>
              <a:rPr lang="es-ES" altLang="es-CL" sz="900" b="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Minsal</a:t>
            </a:r>
            <a:r>
              <a:rPr lang="es-ES" altLang="es-CL" sz="900" b="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645686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CL" sz="900" b="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Tel: 64 2335686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CL" sz="700" b="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s-ES" altLang="es-CL" sz="600" b="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email: </a:t>
            </a:r>
            <a:r>
              <a:rPr lang="es-ES" altLang="es-CL" sz="600" b="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rodrigo.garces@redsalud.gov.cl</a:t>
            </a:r>
            <a:endParaRPr lang="es-ES" altLang="es-CL" sz="600" b="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855" name="Text Box 44"/>
          <p:cNvSpPr txBox="1">
            <a:spLocks noChangeArrowheads="1"/>
          </p:cNvSpPr>
          <p:nvPr/>
        </p:nvSpPr>
        <p:spPr bwMode="auto">
          <a:xfrm>
            <a:off x="1432869" y="2647337"/>
            <a:ext cx="266429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CL" sz="9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AREA PRODUCCION ESTADISTICA</a:t>
            </a:r>
          </a:p>
        </p:txBody>
      </p:sp>
      <p:sp>
        <p:nvSpPr>
          <p:cNvPr id="35856" name="Text Box 44"/>
          <p:cNvSpPr txBox="1">
            <a:spLocks noChangeArrowheads="1"/>
          </p:cNvSpPr>
          <p:nvPr/>
        </p:nvSpPr>
        <p:spPr bwMode="auto">
          <a:xfrm>
            <a:off x="490532" y="5430416"/>
            <a:ext cx="489443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CL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Estadísticas Vitales, Monito Web, Egresos Hospitalarios, SNIP</a:t>
            </a:r>
          </a:p>
        </p:txBody>
      </p:sp>
      <p:sp>
        <p:nvSpPr>
          <p:cNvPr id="35857" name="Text Box 44"/>
          <p:cNvSpPr txBox="1">
            <a:spLocks noChangeArrowheads="1"/>
          </p:cNvSpPr>
          <p:nvPr/>
        </p:nvSpPr>
        <p:spPr bwMode="auto">
          <a:xfrm>
            <a:off x="5364088" y="2636912"/>
            <a:ext cx="247967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CL" sz="9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AREA GESTION DE LA INFORMACION</a:t>
            </a:r>
          </a:p>
        </p:txBody>
      </p:sp>
      <p:sp>
        <p:nvSpPr>
          <p:cNvPr id="35859" name="Text Box 44"/>
          <p:cNvSpPr txBox="1">
            <a:spLocks noChangeArrowheads="1"/>
          </p:cNvSpPr>
          <p:nvPr/>
        </p:nvSpPr>
        <p:spPr bwMode="auto">
          <a:xfrm>
            <a:off x="549114" y="3645024"/>
            <a:ext cx="216058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CL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Equipo REM</a:t>
            </a:r>
          </a:p>
        </p:txBody>
      </p:sp>
      <p:sp>
        <p:nvSpPr>
          <p:cNvPr id="31" name="_s1046"/>
          <p:cNvSpPr>
            <a:spLocks noChangeArrowheads="1"/>
          </p:cNvSpPr>
          <p:nvPr/>
        </p:nvSpPr>
        <p:spPr bwMode="auto">
          <a:xfrm>
            <a:off x="539551" y="3861048"/>
            <a:ext cx="2301875" cy="672127"/>
          </a:xfrm>
          <a:prstGeom prst="roundRect">
            <a:avLst>
              <a:gd name="adj" fmla="val 16667"/>
            </a:avLst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»"/>
              <a:defRPr sz="2800">
                <a:solidFill>
                  <a:schemeClr val="tx2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˃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Calibri" pitchFamily="34" charset="0"/>
              <a:buChar char="+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s-CL" sz="800" dirty="0">
                <a:solidFill>
                  <a:schemeClr val="tx1"/>
                </a:solidFill>
                <a:latin typeface="Verdana" pitchFamily="34" charset="0"/>
              </a:rPr>
              <a:t> Roxana Mancilla</a:t>
            </a: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es-ES" altLang="es-CL" sz="500" dirty="0">
                <a:solidFill>
                  <a:schemeClr val="tx1"/>
                </a:solidFill>
                <a:latin typeface="Arial" panose="020B0604020202020204" pitchFamily="34" charset="0"/>
              </a:rPr>
              <a:t>  </a:t>
            </a:r>
            <a:r>
              <a:rPr lang="es-ES" altLang="es-CL" sz="800" dirty="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</a:rPr>
              <a:t>Técnico</a:t>
            </a:r>
          </a:p>
          <a:p>
            <a:pPr eaLnBrk="1" hangingPunct="1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es-ES" altLang="es-CL" sz="9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s-ES" altLang="es-CL" sz="900" b="0" i="1" dirty="0">
                <a:solidFill>
                  <a:schemeClr val="tx1"/>
                </a:solidFill>
                <a:latin typeface="Arial" pitchFamily="34" charset="0"/>
              </a:rPr>
              <a:t>Red </a:t>
            </a:r>
            <a:r>
              <a:rPr lang="es-ES" altLang="es-CL" sz="900" b="0" i="1" dirty="0" err="1">
                <a:solidFill>
                  <a:schemeClr val="tx1"/>
                </a:solidFill>
                <a:latin typeface="Arial" pitchFamily="34" charset="0"/>
              </a:rPr>
              <a:t>Minsal</a:t>
            </a:r>
            <a:r>
              <a:rPr lang="es-ES" altLang="es-CL" sz="900" b="0" i="1" dirty="0">
                <a:solidFill>
                  <a:schemeClr val="tx1"/>
                </a:solidFill>
                <a:latin typeface="Arial" pitchFamily="34" charset="0"/>
              </a:rPr>
              <a:t>: 645643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s-ES" altLang="es-CL" sz="900" b="0" i="1" dirty="0">
                <a:solidFill>
                  <a:schemeClr val="tx1"/>
                </a:solidFill>
                <a:latin typeface="Arial" pitchFamily="34" charset="0"/>
              </a:rPr>
              <a:t> Tel: 64 2335643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s-ES" altLang="es-CL" sz="700" b="0" i="1" dirty="0">
                <a:solidFill>
                  <a:schemeClr val="tx1"/>
                </a:solidFill>
                <a:latin typeface="Arial" pitchFamily="34" charset="0"/>
              </a:rPr>
              <a:t>  </a:t>
            </a:r>
            <a:r>
              <a:rPr lang="es-ES" altLang="es-CL" sz="600" b="0" i="1" dirty="0">
                <a:solidFill>
                  <a:schemeClr val="tx1"/>
                </a:solidFill>
                <a:latin typeface="Arial" pitchFamily="34" charset="0"/>
              </a:rPr>
              <a:t>email: </a:t>
            </a:r>
            <a:r>
              <a:rPr lang="es-ES" altLang="es-CL" sz="600" b="0" i="1" dirty="0">
                <a:solidFill>
                  <a:schemeClr val="tx1"/>
                </a:solidFill>
                <a:latin typeface="Arial" pitchFamily="34" charset="0"/>
                <a:hlinkClick r:id="rId5"/>
              </a:rPr>
              <a:t>roxana.mancilla@redsalud.gov.cl</a:t>
            </a:r>
            <a:endParaRPr lang="es-ES" altLang="es-CL" sz="600" b="0" i="1" dirty="0">
              <a:solidFill>
                <a:schemeClr val="tx1"/>
              </a:solidFill>
              <a:latin typeface="Arial" pitchFamily="34" charset="0"/>
            </a:endParaRPr>
          </a:p>
        </p:txBody>
      </p:sp>
      <p:pic>
        <p:nvPicPr>
          <p:cNvPr id="68612" name="Picture 4" descr="http://estadisticas.ssosorno.cl/images/funcionarios/m_horstmeier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31" r="11343" b="16855"/>
          <a:stretch/>
        </p:blipFill>
        <p:spPr bwMode="auto">
          <a:xfrm>
            <a:off x="2196170" y="4607193"/>
            <a:ext cx="630262" cy="7687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14" name="Picture 6" descr="http://estadisticas.ssosorno.cl/images/funcionarios/i_jofre2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1628" y="908720"/>
            <a:ext cx="708876" cy="9072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18" name="Picture 10" descr="http://estadisticas.ssosorno.cl/images/funcionarios/r_mancilla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87"/>
          <a:stretch/>
        </p:blipFill>
        <p:spPr bwMode="auto">
          <a:xfrm>
            <a:off x="2153568" y="3881447"/>
            <a:ext cx="674863" cy="7828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20" name="Picture 12" descr="http://estadisticas.ssosorno.cl/images/funcionarios/v_martinez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440"/>
          <a:stretch/>
        </p:blipFill>
        <p:spPr bwMode="auto">
          <a:xfrm>
            <a:off x="4473488" y="3833945"/>
            <a:ext cx="723340" cy="7596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22" name="Picture 14" descr="http://estadisticas.ssosorno.cl/images/funcionarios/m_flores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96" t="13092" b="17642"/>
          <a:stretch/>
        </p:blipFill>
        <p:spPr bwMode="auto">
          <a:xfrm>
            <a:off x="7221915" y="5078012"/>
            <a:ext cx="576411" cy="6480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26" name="Picture 18" descr="http://estadisticas.ssosorno.cl/images/funcionarios/j_mancilla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073"/>
          <a:stretch/>
        </p:blipFill>
        <p:spPr bwMode="auto">
          <a:xfrm>
            <a:off x="7124049" y="2862792"/>
            <a:ext cx="595225" cy="6758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28" name="Picture 20" descr="http://estadisticas.ssosorno.cl/images/funcionarios/r_garces.jp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49"/>
          <a:stretch/>
        </p:blipFill>
        <p:spPr bwMode="auto">
          <a:xfrm>
            <a:off x="7240848" y="3789040"/>
            <a:ext cx="571512" cy="6857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Conector angular 3"/>
          <p:cNvCxnSpPr>
            <a:stCxn id="35843" idx="2"/>
          </p:cNvCxnSpPr>
          <p:nvPr/>
        </p:nvCxnSpPr>
        <p:spPr>
          <a:xfrm rot="16200000" flipH="1">
            <a:off x="5669080" y="946053"/>
            <a:ext cx="148312" cy="1833298"/>
          </a:xfrm>
          <a:prstGeom prst="bentConnector2">
            <a:avLst/>
          </a:prstGeom>
          <a:ln w="127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onector angular 34"/>
          <p:cNvCxnSpPr>
            <a:stCxn id="35843" idx="2"/>
            <a:endCxn id="35855" idx="0"/>
          </p:cNvCxnSpPr>
          <p:nvPr/>
        </p:nvCxnSpPr>
        <p:spPr>
          <a:xfrm rot="5400000">
            <a:off x="3366407" y="1187156"/>
            <a:ext cx="858791" cy="2061570"/>
          </a:xfrm>
          <a:prstGeom prst="bentConnector3">
            <a:avLst>
              <a:gd name="adj1" fmla="val 74762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Conector angular 40"/>
          <p:cNvCxnSpPr>
            <a:stCxn id="35843" idx="2"/>
            <a:endCxn id="35857" idx="0"/>
          </p:cNvCxnSpPr>
          <p:nvPr/>
        </p:nvCxnSpPr>
        <p:spPr>
          <a:xfrm rot="16200000" flipH="1">
            <a:off x="5291073" y="1324059"/>
            <a:ext cx="848366" cy="1777339"/>
          </a:xfrm>
          <a:prstGeom prst="bentConnector3">
            <a:avLst>
              <a:gd name="adj1" fmla="val 75066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Text Box 44"/>
          <p:cNvSpPr txBox="1">
            <a:spLocks noChangeArrowheads="1"/>
          </p:cNvSpPr>
          <p:nvPr/>
        </p:nvSpPr>
        <p:spPr bwMode="auto">
          <a:xfrm>
            <a:off x="5579494" y="5726916"/>
            <a:ext cx="28809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9pPr>
          </a:lstStyle>
          <a:p>
            <a:pPr marL="171450" indent="-171450">
              <a:spcBef>
                <a:spcPct val="0"/>
              </a:spcBef>
            </a:pPr>
            <a:r>
              <a:rPr lang="es-ES" altLang="es-CL" sz="9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</a:t>
            </a:r>
          </a:p>
          <a:p>
            <a:pPr marL="171450" indent="-171450">
              <a:spcBef>
                <a:spcPct val="0"/>
              </a:spcBef>
            </a:pPr>
            <a:r>
              <a:rPr lang="es-ES" altLang="es-CL" sz="9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Glosa IV, Indicador A1.1, Monitoreo de Metas</a:t>
            </a:r>
          </a:p>
        </p:txBody>
      </p:sp>
      <p:sp>
        <p:nvSpPr>
          <p:cNvPr id="59" name="Text Box 44"/>
          <p:cNvSpPr txBox="1">
            <a:spLocks noChangeArrowheads="1"/>
          </p:cNvSpPr>
          <p:nvPr/>
        </p:nvSpPr>
        <p:spPr bwMode="auto">
          <a:xfrm>
            <a:off x="2891249" y="4673311"/>
            <a:ext cx="120983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9pPr>
          </a:lstStyle>
          <a:p>
            <a:pPr marL="171450" indent="-171450">
              <a:spcBef>
                <a:spcPct val="0"/>
              </a:spcBef>
            </a:pPr>
            <a:r>
              <a:rPr lang="es-ES" altLang="es-CL" sz="9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RNI</a:t>
            </a:r>
          </a:p>
          <a:p>
            <a:pPr marL="171450" indent="-171450">
              <a:spcBef>
                <a:spcPct val="0"/>
              </a:spcBef>
            </a:pPr>
            <a:r>
              <a:rPr lang="es-ES" altLang="es-CL" sz="9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At. Urgencia*</a:t>
            </a:r>
          </a:p>
          <a:p>
            <a:pPr marL="171450" indent="-171450">
              <a:spcBef>
                <a:spcPct val="0"/>
              </a:spcBef>
            </a:pPr>
            <a:r>
              <a:rPr lang="es-ES" altLang="es-CL" sz="9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SINAISO</a:t>
            </a:r>
          </a:p>
          <a:p>
            <a:pPr marL="171450" indent="-171450">
              <a:spcBef>
                <a:spcPct val="0"/>
              </a:spcBef>
            </a:pPr>
            <a:r>
              <a:rPr lang="es-ES" altLang="es-CL" sz="9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SNIP*</a:t>
            </a:r>
          </a:p>
        </p:txBody>
      </p:sp>
      <p:sp>
        <p:nvSpPr>
          <p:cNvPr id="82" name="Text Box 44"/>
          <p:cNvSpPr txBox="1">
            <a:spLocks noChangeArrowheads="1"/>
          </p:cNvSpPr>
          <p:nvPr/>
        </p:nvSpPr>
        <p:spPr bwMode="auto">
          <a:xfrm>
            <a:off x="7548949" y="2955599"/>
            <a:ext cx="148015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9pPr>
          </a:lstStyle>
          <a:p>
            <a:pPr marL="171450" indent="-171450" algn="ctr">
              <a:spcBef>
                <a:spcPct val="0"/>
              </a:spcBef>
            </a:pPr>
            <a:r>
              <a:rPr lang="es-ES" altLang="es-CL" sz="9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Lista de Espera</a:t>
            </a:r>
          </a:p>
          <a:p>
            <a:pPr marL="171450" indent="-171450" algn="ctr">
              <a:spcBef>
                <a:spcPct val="0"/>
              </a:spcBef>
            </a:pPr>
            <a:r>
              <a:rPr lang="es-ES" altLang="es-CL" sz="9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Pág. Web DEGI</a:t>
            </a:r>
          </a:p>
        </p:txBody>
      </p:sp>
      <p:sp>
        <p:nvSpPr>
          <p:cNvPr id="83" name="Text Box 44"/>
          <p:cNvSpPr txBox="1">
            <a:spLocks noChangeArrowheads="1"/>
          </p:cNvSpPr>
          <p:nvPr/>
        </p:nvSpPr>
        <p:spPr bwMode="auto">
          <a:xfrm>
            <a:off x="5580012" y="4509120"/>
            <a:ext cx="2592388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9pPr>
          </a:lstStyle>
          <a:p>
            <a:pPr marL="171450" indent="-171450">
              <a:spcBef>
                <a:spcPct val="0"/>
              </a:spcBef>
            </a:pPr>
            <a:r>
              <a:rPr lang="es-ES" altLang="es-CL" sz="9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Validadores REM: Serie A, P y BM</a:t>
            </a:r>
          </a:p>
          <a:p>
            <a:pPr marL="171450" indent="-171450">
              <a:spcBef>
                <a:spcPct val="0"/>
              </a:spcBef>
            </a:pPr>
            <a:r>
              <a:rPr lang="es-ES" altLang="es-CL" sz="9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Facturación PPI</a:t>
            </a:r>
          </a:p>
          <a:p>
            <a:pPr marL="171450" indent="-171450">
              <a:spcBef>
                <a:spcPct val="0"/>
              </a:spcBef>
            </a:pPr>
            <a:r>
              <a:rPr lang="es-ES" altLang="es-CL" sz="9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Monitoreo de Metas, At. Urgencia</a:t>
            </a:r>
          </a:p>
        </p:txBody>
      </p:sp>
      <p:sp>
        <p:nvSpPr>
          <p:cNvPr id="36" name="_s1044"/>
          <p:cNvSpPr>
            <a:spLocks noChangeArrowheads="1"/>
          </p:cNvSpPr>
          <p:nvPr/>
        </p:nvSpPr>
        <p:spPr bwMode="auto">
          <a:xfrm>
            <a:off x="1622406" y="2892830"/>
            <a:ext cx="2301875" cy="664136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CL" sz="800" dirty="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 Cecilia Barria</a:t>
            </a:r>
          </a:p>
          <a:p>
            <a:pPr>
              <a:spcBef>
                <a:spcPct val="0"/>
              </a:spcBef>
              <a:buNone/>
            </a:pPr>
            <a:r>
              <a:rPr lang="es-ES" altLang="es-CL" sz="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ES" altLang="es-CL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Enfermera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CL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es-CL" sz="800" b="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 </a:t>
            </a:r>
            <a:r>
              <a:rPr lang="es-ES" altLang="es-CL" sz="800" b="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Minsal</a:t>
            </a:r>
            <a:r>
              <a:rPr lang="es-ES" altLang="es-CL" sz="800" b="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645674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CL" sz="800" b="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Tel: 64 2335674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CL" sz="700" b="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ES" altLang="es-CL" sz="600" b="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email: </a:t>
            </a:r>
            <a:r>
              <a:rPr lang="es-ES" altLang="es-CL" sz="600" b="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14"/>
              </a:rPr>
              <a:t>cecilia.barria@redsalud.gob.cl</a:t>
            </a:r>
            <a:endParaRPr lang="es-ES" altLang="es-CL" sz="600" b="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5" t="-343" r="3577" b="20546"/>
          <a:stretch/>
        </p:blipFill>
        <p:spPr>
          <a:xfrm>
            <a:off x="3011484" y="2809516"/>
            <a:ext cx="792088" cy="792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9" name="Text Box 44"/>
          <p:cNvSpPr txBox="1">
            <a:spLocks noChangeArrowheads="1"/>
          </p:cNvSpPr>
          <p:nvPr/>
        </p:nvSpPr>
        <p:spPr bwMode="auto">
          <a:xfrm>
            <a:off x="683456" y="2966540"/>
            <a:ext cx="148015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9pPr>
          </a:lstStyle>
          <a:p>
            <a:pPr marL="171450" indent="-171450">
              <a:spcBef>
                <a:spcPct val="0"/>
              </a:spcBef>
            </a:pPr>
            <a:r>
              <a:rPr lang="es-ES" altLang="es-CL" sz="9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REMs</a:t>
            </a:r>
            <a:endParaRPr lang="es-ES" altLang="es-CL" sz="9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spcBef>
                <a:spcPct val="0"/>
              </a:spcBef>
            </a:pPr>
            <a:r>
              <a:rPr lang="es-ES" altLang="es-CL" sz="9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RNI*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415008" y="6384230"/>
            <a:ext cx="104227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050" dirty="0"/>
              <a:t>* </a:t>
            </a:r>
            <a:r>
              <a:rPr lang="es-CL" sz="1050" dirty="0" err="1"/>
              <a:t>Subrogancias</a:t>
            </a:r>
            <a:endParaRPr lang="es-CL" sz="1050" dirty="0"/>
          </a:p>
        </p:txBody>
      </p:sp>
      <p:sp>
        <p:nvSpPr>
          <p:cNvPr id="40" name="_s1044"/>
          <p:cNvSpPr>
            <a:spLocks noChangeArrowheads="1"/>
          </p:cNvSpPr>
          <p:nvPr/>
        </p:nvSpPr>
        <p:spPr bwMode="auto">
          <a:xfrm>
            <a:off x="6660232" y="1563627"/>
            <a:ext cx="2160587" cy="720725"/>
          </a:xfrm>
          <a:prstGeom prst="roundRect">
            <a:avLst>
              <a:gd name="adj" fmla="val 16667"/>
            </a:avLst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CL" sz="800" dirty="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  Joselyn Carreño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CL" sz="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Secretaria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CL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ES" altLang="es-CL" sz="800" b="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 </a:t>
            </a:r>
            <a:r>
              <a:rPr lang="es-ES" altLang="es-CL" sz="800" b="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Minsal</a:t>
            </a:r>
            <a:r>
              <a:rPr lang="es-ES" altLang="es-CL" sz="800" b="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645658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CL" sz="800" b="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Tel: 64 2335658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CL" sz="700" b="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s-ES" altLang="es-CL" sz="600" b="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email: </a:t>
            </a:r>
            <a:r>
              <a:rPr lang="es-ES" altLang="es-CL" sz="600" b="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16"/>
              </a:rPr>
              <a:t>yoselyn.carreno@redsalud.gov.cl</a:t>
            </a:r>
            <a:endParaRPr lang="es-ES" altLang="es-CL" sz="700" b="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2" name="Imagen 4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9054" y="1563627"/>
            <a:ext cx="551417" cy="7576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18"/>
          <a:srcRect l="33265" t="2166" r="34756" b="40988"/>
          <a:stretch/>
        </p:blipFill>
        <p:spPr>
          <a:xfrm>
            <a:off x="2073114" y="5610635"/>
            <a:ext cx="770694" cy="7706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53258943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 bwMode="auto">
          <a:xfrm>
            <a:off x="304800" y="304800"/>
            <a:ext cx="8164513" cy="531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6CB7"/>
                </a:solidFill>
                <a:latin typeface="Verdana"/>
                <a:ea typeface="ヒラギノ角ゴ Pro W3" charset="-128"/>
                <a:cs typeface="Verdana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9pPr>
          </a:lstStyle>
          <a:p>
            <a:r>
              <a:rPr lang="es-CL" b="1" dirty="0"/>
              <a:t>VII. Prestaciones Centinelas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D3998C76-CE49-40BB-893F-EE5CBE4335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63" t="28645" r="36812" b="10800"/>
          <a:stretch/>
        </p:blipFill>
        <p:spPr>
          <a:xfrm>
            <a:off x="236066" y="851037"/>
            <a:ext cx="8671867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9875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 bwMode="auto">
          <a:xfrm>
            <a:off x="304800" y="304800"/>
            <a:ext cx="8164513" cy="531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6CB7"/>
                </a:solidFill>
                <a:latin typeface="Verdana"/>
                <a:ea typeface="ヒラギノ角ゴ Pro W3" charset="-128"/>
                <a:cs typeface="Verdana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9pPr>
          </a:lstStyle>
          <a:p>
            <a:r>
              <a:rPr lang="es-CL" b="1" dirty="0"/>
              <a:t>VII. Prestaciones Centinelas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12CEDDC-85E9-4F87-A011-AE473DBFD0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76" t="27600" r="29525" b="10801"/>
          <a:stretch/>
        </p:blipFill>
        <p:spPr>
          <a:xfrm>
            <a:off x="251520" y="836711"/>
            <a:ext cx="8640960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2889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 txBox="1">
            <a:spLocks/>
          </p:cNvSpPr>
          <p:nvPr/>
        </p:nvSpPr>
        <p:spPr bwMode="auto">
          <a:xfrm>
            <a:off x="304800" y="304800"/>
            <a:ext cx="8164513" cy="531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6CB7"/>
                </a:solidFill>
                <a:latin typeface="Verdana"/>
                <a:ea typeface="ヒラギノ角ゴ Pro W3" charset="-128"/>
                <a:cs typeface="Verdana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9pPr>
          </a:lstStyle>
          <a:p>
            <a:r>
              <a:rPr lang="es-CL" b="1" dirty="0"/>
              <a:t>VII. Monitoreo de Metas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1D3744C-8848-437D-95E2-11DF1C7CF0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728" t="21396" r="13643" b="15001"/>
          <a:stretch/>
        </p:blipFill>
        <p:spPr>
          <a:xfrm>
            <a:off x="395536" y="980728"/>
            <a:ext cx="8399334" cy="4798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6523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23528" y="3501008"/>
            <a:ext cx="8640960" cy="936104"/>
          </a:xfrm>
        </p:spPr>
        <p:txBody>
          <a:bodyPr/>
          <a:lstStyle/>
          <a:p>
            <a:pPr algn="ctr"/>
            <a:r>
              <a:rPr lang="es-ES" sz="5400" b="1" dirty="0">
                <a:solidFill>
                  <a:srgbClr val="0070C0"/>
                </a:solidFill>
              </a:rPr>
              <a:t>Lista de Espera</a:t>
            </a:r>
          </a:p>
        </p:txBody>
      </p:sp>
    </p:spTree>
    <p:extLst>
      <p:ext uri="{BB962C8B-B14F-4D97-AF65-F5344CB8AC3E}">
        <p14:creationId xmlns:p14="http://schemas.microsoft.com/office/powerpoint/2010/main" val="672146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27235" y="1116697"/>
            <a:ext cx="8177213" cy="5616624"/>
          </a:xfrm>
        </p:spPr>
        <p:txBody>
          <a:bodyPr/>
          <a:lstStyle/>
          <a:p>
            <a:r>
              <a:rPr lang="es-CL" sz="1800" dirty="0">
                <a:solidFill>
                  <a:schemeClr val="tx1"/>
                </a:solidFill>
                <a:latin typeface="Calibri" panose="020F0502020204030204" pitchFamily="34" charset="0"/>
                <a:cs typeface="Verdana" panose="020B0604030504040204" pitchFamily="34" charset="0"/>
              </a:rPr>
              <a:t>Todos los establecimientos cuentan con referentes de LE no GES: profesional, administrativo que gestionan la LE y profesionales contralores.</a:t>
            </a:r>
          </a:p>
          <a:p>
            <a:endParaRPr lang="es-CL" sz="400" dirty="0">
              <a:solidFill>
                <a:schemeClr val="tx1"/>
              </a:solidFill>
              <a:latin typeface="Calibri" panose="020F0502020204030204" pitchFamily="34" charset="0"/>
              <a:cs typeface="Verdana" panose="020B0604030504040204" pitchFamily="34" charset="0"/>
            </a:endParaRPr>
          </a:p>
          <a:p>
            <a:r>
              <a:rPr lang="es-CL" sz="1800" dirty="0">
                <a:solidFill>
                  <a:schemeClr val="tx1"/>
                </a:solidFill>
                <a:latin typeface="Calibri" panose="020F0502020204030204" pitchFamily="34" charset="0"/>
                <a:cs typeface="Verdana" panose="020B0604030504040204" pitchFamily="34" charset="0"/>
              </a:rPr>
              <a:t>El SSO cuenta con un comité de LE que se reúne mensualmente con la participación de referentes de LE de la red de establecimientos.</a:t>
            </a:r>
          </a:p>
          <a:p>
            <a:pPr marL="0" indent="0">
              <a:buNone/>
            </a:pPr>
            <a:endParaRPr lang="es-CL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endParaRPr lang="es-CL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451798"/>
              </p:ext>
            </p:extLst>
          </p:nvPr>
        </p:nvGraphicFramePr>
        <p:xfrm>
          <a:off x="1475656" y="2778288"/>
          <a:ext cx="4356725" cy="4038298"/>
        </p:xfrm>
        <a:graphic>
          <a:graphicData uri="http://schemas.openxmlformats.org/drawingml/2006/table">
            <a:tbl>
              <a:tblPr/>
              <a:tblGrid>
                <a:gridCol w="4687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79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8773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s-CL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Cód.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s-CL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Causal Egreso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Ges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Atención Realizada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Procedimiento informado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s-CL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es-CL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Indicación médica de reevaluación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Atención Otorgada en el Extra sistema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Cambio de Asegurador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Renuncia o rechazo voluntario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Recuperación espontánea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Inasistencia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Fallecimiento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Solicitud de Indicación Duplicada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Contacto no corresponde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s-CL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es-CL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No corresponde realizar cirugía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Traslado coordinado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No pertinencia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Error de digitación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Atención por </a:t>
                      </a:r>
                      <a:r>
                        <a:rPr lang="es-CL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Resolutividad</a:t>
                      </a:r>
                      <a:endParaRPr lang="es-CL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s-CL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es-CL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Atención por Telemedicina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Modificación de la condición clínico-diagnóstica del caso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s-CL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es-CL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Atención por Hospital Digital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  <p:sp>
        <p:nvSpPr>
          <p:cNvPr id="5" name="Explosión 1 4"/>
          <p:cNvSpPr/>
          <p:nvPr/>
        </p:nvSpPr>
        <p:spPr>
          <a:xfrm>
            <a:off x="5993176" y="4077072"/>
            <a:ext cx="3168352" cy="1872208"/>
          </a:xfrm>
          <a:prstGeom prst="irregularSeal1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b="1" dirty="0">
                <a:solidFill>
                  <a:schemeClr val="tx1"/>
                </a:solidFill>
              </a:rPr>
              <a:t>No utilizar </a:t>
            </a:r>
          </a:p>
          <a:p>
            <a:pPr algn="ctr"/>
            <a:r>
              <a:rPr lang="es-CL" sz="1200" b="1" dirty="0">
                <a:solidFill>
                  <a:schemeClr val="tx1"/>
                </a:solidFill>
              </a:rPr>
              <a:t>Traslado Coordinado entre establecimientos del SS Osorno</a:t>
            </a:r>
          </a:p>
        </p:txBody>
      </p:sp>
      <p:sp>
        <p:nvSpPr>
          <p:cNvPr id="2" name="Rectángulo 1"/>
          <p:cNvSpPr/>
          <p:nvPr/>
        </p:nvSpPr>
        <p:spPr>
          <a:xfrm>
            <a:off x="427235" y="2453983"/>
            <a:ext cx="29706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s-CL" altLang="es-CL" sz="1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Causales de Lista de Espera</a:t>
            </a:r>
          </a:p>
        </p:txBody>
      </p:sp>
      <p:sp>
        <p:nvSpPr>
          <p:cNvPr id="6" name="Título 1"/>
          <p:cNvSpPr txBox="1">
            <a:spLocks/>
          </p:cNvSpPr>
          <p:nvPr/>
        </p:nvSpPr>
        <p:spPr bwMode="auto">
          <a:xfrm>
            <a:off x="400579" y="310567"/>
            <a:ext cx="8164513" cy="531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6CB7"/>
                </a:solidFill>
                <a:latin typeface="Verdana"/>
                <a:ea typeface="ヒラギノ角ゴ Pro W3" charset="-128"/>
                <a:cs typeface="Verdana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9pPr>
          </a:lstStyle>
          <a:p>
            <a:r>
              <a:rPr lang="es-CL" b="1" dirty="0"/>
              <a:t>VIII. Lista de Espera</a:t>
            </a:r>
          </a:p>
        </p:txBody>
      </p:sp>
    </p:spTree>
    <p:extLst>
      <p:ext uri="{BB962C8B-B14F-4D97-AF65-F5344CB8AC3E}">
        <p14:creationId xmlns:p14="http://schemas.microsoft.com/office/powerpoint/2010/main" val="20403277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 bwMode="auto">
          <a:xfrm>
            <a:off x="400579" y="310567"/>
            <a:ext cx="8164513" cy="531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6CB7"/>
                </a:solidFill>
                <a:latin typeface="Verdana"/>
                <a:ea typeface="ヒラギノ角ゴ Pro W3" charset="-128"/>
                <a:cs typeface="Verdana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9pPr>
          </a:lstStyle>
          <a:p>
            <a:r>
              <a:rPr lang="es-CL" b="1" dirty="0"/>
              <a:t>VIII. Lista de Espera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B147420A-6182-45C0-8FDD-8D5A747596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438" t="12201" r="12200" b="20600"/>
          <a:stretch/>
        </p:blipFill>
        <p:spPr>
          <a:xfrm>
            <a:off x="459473" y="1340768"/>
            <a:ext cx="8093399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153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23528" y="3501008"/>
            <a:ext cx="8640960" cy="936104"/>
          </a:xfrm>
        </p:spPr>
        <p:txBody>
          <a:bodyPr/>
          <a:lstStyle/>
          <a:p>
            <a:pPr algn="ctr"/>
            <a:r>
              <a:rPr lang="es-ES" sz="5400" b="1" dirty="0">
                <a:solidFill>
                  <a:srgbClr val="0070C0"/>
                </a:solidFill>
              </a:rPr>
              <a:t>Observaciones REM del mes</a:t>
            </a:r>
          </a:p>
          <a:p>
            <a:pPr algn="ctr"/>
            <a:r>
              <a:rPr lang="es-ES" sz="2400" b="1" dirty="0">
                <a:solidFill>
                  <a:srgbClr val="0070C0"/>
                </a:solidFill>
              </a:rPr>
              <a:t>Oportunidad de entrega</a:t>
            </a:r>
          </a:p>
          <a:p>
            <a:pPr algn="ctr"/>
            <a:r>
              <a:rPr lang="es-ES" sz="2400" b="1" dirty="0">
                <a:solidFill>
                  <a:srgbClr val="0070C0"/>
                </a:solidFill>
              </a:rPr>
              <a:t>Requerimiento de modificaciones</a:t>
            </a:r>
          </a:p>
        </p:txBody>
      </p:sp>
    </p:spTree>
    <p:extLst>
      <p:ext uri="{BB962C8B-B14F-4D97-AF65-F5344CB8AC3E}">
        <p14:creationId xmlns:p14="http://schemas.microsoft.com/office/powerpoint/2010/main" val="2299614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658390" y="6047710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100" dirty="0"/>
              <a:t>* Enero a Noviembre</a:t>
            </a:r>
          </a:p>
        </p:txBody>
      </p:sp>
      <p:sp>
        <p:nvSpPr>
          <p:cNvPr id="8" name="2 Marcador de contenido"/>
          <p:cNvSpPr>
            <a:spLocks noGrp="1"/>
          </p:cNvSpPr>
          <p:nvPr>
            <p:ph idx="1"/>
          </p:nvPr>
        </p:nvSpPr>
        <p:spPr>
          <a:xfrm>
            <a:off x="611560" y="1196752"/>
            <a:ext cx="8075240" cy="4641379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s-ES" sz="2000" b="1" dirty="0">
                <a:solidFill>
                  <a:srgbClr val="FF0000"/>
                </a:solidFill>
              </a:rPr>
              <a:t>Establecimientos dependientes del Servicio de Salud</a:t>
            </a:r>
          </a:p>
        </p:txBody>
      </p:sp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1011381"/>
              </p:ext>
            </p:extLst>
          </p:nvPr>
        </p:nvGraphicFramePr>
        <p:xfrm>
          <a:off x="611560" y="1680003"/>
          <a:ext cx="7128791" cy="4257520"/>
        </p:xfrm>
        <a:graphic>
          <a:graphicData uri="http://schemas.openxmlformats.org/drawingml/2006/table">
            <a:tbl>
              <a:tblPr/>
              <a:tblGrid>
                <a:gridCol w="26828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9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91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91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729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1087">
                  <a:extLst>
                    <a:ext uri="{9D8B030D-6E8A-4147-A177-3AD203B41FA5}">
                      <a16:colId xmlns:a16="http://schemas.microsoft.com/office/drawing/2014/main" val="3661392145"/>
                    </a:ext>
                  </a:extLst>
                </a:gridCol>
              </a:tblGrid>
              <a:tr h="380845">
                <a:tc>
                  <a:txBody>
                    <a:bodyPr/>
                    <a:lstStyle/>
                    <a:p>
                      <a:pPr algn="l" rtl="0" fontAlgn="ctr"/>
                      <a:r>
                        <a:rPr lang="es-C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Establecimientos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2017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2018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2019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2020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2021*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</a:rPr>
                        <a:t>H. </a:t>
                      </a:r>
                      <a:r>
                        <a:rPr lang="es-CL" sz="12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</a:rPr>
                        <a:t>F.S.L.K.Mapu</a:t>
                      </a:r>
                      <a:r>
                        <a:rPr lang="es-CL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</a:rPr>
                        <a:t> Mo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</a:rPr>
                        <a:t>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</a:rPr>
                        <a:t>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</a:rPr>
                        <a:t>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</a:rPr>
                        <a:t>116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</a:rPr>
                        <a:t>PRAIS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</a:rPr>
                        <a:t>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2601604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</a:rPr>
                        <a:t>H. Base San José Osorno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</a:rPr>
                        <a:t>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</a:rPr>
                        <a:t>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</a:rPr>
                        <a:t>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</a:rPr>
                        <a:t>COSAM Rahue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COSAM Oriente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H. Río Negro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H. Pu </a:t>
                      </a:r>
                      <a:r>
                        <a:rPr lang="es-CL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Mulen</a:t>
                      </a:r>
                      <a:r>
                        <a:rPr lang="es-C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 </a:t>
                      </a:r>
                      <a:r>
                        <a:rPr lang="es-CL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Quilacahuín</a:t>
                      </a:r>
                      <a:endParaRPr lang="es-CL" sz="12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0" i="0" u="none" strike="noStrike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0" i="0" u="none" strike="noStrike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Dirección S.S.O **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9447689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H. Puerto Octay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H. Purranque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Ter. </a:t>
                      </a:r>
                      <a:r>
                        <a:rPr lang="es-CL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Peulla</a:t>
                      </a:r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Ambulatorio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5996568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Ter. </a:t>
                      </a:r>
                      <a:r>
                        <a:rPr lang="es-CL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Peulla</a:t>
                      </a:r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Residencia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2837545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C. Minusv. Purranque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SAFU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U. de Memoria Ayekan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C.D.R. Ad. Mayor con Demencia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Clínica Dental Móvil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321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182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218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156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296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7" name="Cerrar llave 6"/>
          <p:cNvSpPr/>
          <p:nvPr/>
        </p:nvSpPr>
        <p:spPr>
          <a:xfrm>
            <a:off x="7884367" y="2060848"/>
            <a:ext cx="356166" cy="868742"/>
          </a:xfrm>
          <a:prstGeom prst="rightBrace">
            <a:avLst>
              <a:gd name="adj1" fmla="val 8333"/>
              <a:gd name="adj2" fmla="val 51641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CuadroTexto 9"/>
          <p:cNvSpPr txBox="1"/>
          <p:nvPr/>
        </p:nvSpPr>
        <p:spPr>
          <a:xfrm>
            <a:off x="8247002" y="2310553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/>
              <a:t>70%</a:t>
            </a:r>
          </a:p>
        </p:txBody>
      </p:sp>
      <p:sp>
        <p:nvSpPr>
          <p:cNvPr id="11" name="Título 1"/>
          <p:cNvSpPr txBox="1">
            <a:spLocks/>
          </p:cNvSpPr>
          <p:nvPr/>
        </p:nvSpPr>
        <p:spPr bwMode="auto">
          <a:xfrm>
            <a:off x="411697" y="415136"/>
            <a:ext cx="8164513" cy="531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6CB7"/>
                </a:solidFill>
                <a:latin typeface="Verdana"/>
                <a:ea typeface="ヒラギノ角ゴ Pro W3" charset="-128"/>
                <a:cs typeface="Verdana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9pPr>
          </a:lstStyle>
          <a:p>
            <a:r>
              <a:rPr lang="es-CL" b="1" dirty="0"/>
              <a:t>IX. Observaciones REM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77EA94AD-638B-4478-9578-DF2AE3513A54}"/>
              </a:ext>
            </a:extLst>
          </p:cNvPr>
          <p:cNvSpPr txBox="1"/>
          <p:nvPr/>
        </p:nvSpPr>
        <p:spPr>
          <a:xfrm>
            <a:off x="579399" y="6223318"/>
            <a:ext cx="332975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100" dirty="0"/>
              <a:t>** Considera: SAMU, OIRS, Hospitalización Domiciliaria</a:t>
            </a:r>
          </a:p>
        </p:txBody>
      </p:sp>
    </p:spTree>
    <p:extLst>
      <p:ext uri="{BB962C8B-B14F-4D97-AF65-F5344CB8AC3E}">
        <p14:creationId xmlns:p14="http://schemas.microsoft.com/office/powerpoint/2010/main" val="2776694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contenido"/>
          <p:cNvSpPr txBox="1">
            <a:spLocks/>
          </p:cNvSpPr>
          <p:nvPr/>
        </p:nvSpPr>
        <p:spPr bwMode="auto">
          <a:xfrm>
            <a:off x="611560" y="803265"/>
            <a:ext cx="7804820" cy="334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595959"/>
                </a:solidFill>
                <a:latin typeface="+mn-lt"/>
                <a:ea typeface="ヒラギノ角ゴ Pro W3" charset="-128"/>
                <a:cs typeface="ヒラギノ角ゴ Pro W3" charset="-128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rgbClr val="595959"/>
                </a:solidFill>
                <a:latin typeface="+mn-lt"/>
                <a:ea typeface="ヒラギノ角ゴ Pro W3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rgbClr val="595959"/>
                </a:solidFill>
                <a:latin typeface="+mn-lt"/>
                <a:ea typeface="ヒラギノ角ゴ Pro W3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rgbClr val="595959"/>
                </a:solidFill>
                <a:latin typeface="+mn-lt"/>
                <a:ea typeface="ヒラギノ角ゴ Pro W3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 kern="1200">
                <a:solidFill>
                  <a:srgbClr val="595959"/>
                </a:solidFill>
                <a:latin typeface="+mn-lt"/>
                <a:ea typeface="ヒラギノ角ゴ Pro W3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charset="0"/>
              <a:buNone/>
            </a:pPr>
            <a:r>
              <a:rPr lang="es-ES" sz="2000" b="1" dirty="0">
                <a:solidFill>
                  <a:srgbClr val="FF0000"/>
                </a:solidFill>
              </a:rPr>
              <a:t>Establecimientos Municipales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1187624" y="6383878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100" dirty="0"/>
              <a:t>* Enero a Noviembre</a:t>
            </a:r>
          </a:p>
        </p:txBody>
      </p:sp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9662858"/>
              </p:ext>
            </p:extLst>
          </p:nvPr>
        </p:nvGraphicFramePr>
        <p:xfrm>
          <a:off x="1242481" y="1335313"/>
          <a:ext cx="6200717" cy="4997844"/>
        </p:xfrm>
        <a:graphic>
          <a:graphicData uri="http://schemas.openxmlformats.org/drawingml/2006/table">
            <a:tbl>
              <a:tblPr/>
              <a:tblGrid>
                <a:gridCol w="19014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98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98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98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98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9860">
                  <a:extLst>
                    <a:ext uri="{9D8B030D-6E8A-4147-A177-3AD203B41FA5}">
                      <a16:colId xmlns:a16="http://schemas.microsoft.com/office/drawing/2014/main" val="3982087970"/>
                    </a:ext>
                  </a:extLst>
                </a:gridCol>
              </a:tblGrid>
              <a:tr h="19914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Establecimientos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2017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2018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2021*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6"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1100" b="1" i="0" u="none" strike="noStrike" dirty="0">
                          <a:solidFill>
                            <a:srgbClr val="FF5050"/>
                          </a:solidFill>
                          <a:effectLst/>
                          <a:latin typeface="Verdana" panose="020B0604030504040204" pitchFamily="34" charset="0"/>
                        </a:rPr>
                        <a:t>CESFAM Entre Lagos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1" i="0" u="none" strike="noStrike" dirty="0">
                          <a:solidFill>
                            <a:srgbClr val="FF5050"/>
                          </a:solidFill>
                          <a:effectLst/>
                          <a:latin typeface="Verdana" panose="020B060403050404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1" i="0" u="none" strike="noStrike" dirty="0">
                          <a:solidFill>
                            <a:srgbClr val="FF5050"/>
                          </a:solidFill>
                          <a:effectLst/>
                          <a:latin typeface="Verdana" panose="020B0604030504040204" pitchFamily="34" charset="0"/>
                        </a:rPr>
                        <a:t>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1" i="0" u="none" strike="noStrike" dirty="0">
                          <a:solidFill>
                            <a:srgbClr val="FF5050"/>
                          </a:solidFill>
                          <a:effectLst/>
                          <a:latin typeface="Verdana" panose="020B0604030504040204" pitchFamily="34" charset="0"/>
                        </a:rPr>
                        <a:t>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1" i="0" u="none" strike="noStrike" dirty="0">
                          <a:solidFill>
                            <a:srgbClr val="FF5050"/>
                          </a:solidFill>
                          <a:effectLst/>
                          <a:latin typeface="Verdana" panose="020B0604030504040204" pitchFamily="34" charset="0"/>
                        </a:rPr>
                        <a:t>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1" i="0" u="none" strike="noStrike" dirty="0">
                          <a:solidFill>
                            <a:srgbClr val="FF5050"/>
                          </a:solidFill>
                          <a:effectLst/>
                          <a:latin typeface="Verdana" panose="020B0604030504040204" pitchFamily="34" charset="0"/>
                        </a:rPr>
                        <a:t>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4905"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1100" b="1" i="0" u="none" strike="noStrike">
                          <a:solidFill>
                            <a:srgbClr val="FF5050"/>
                          </a:solidFill>
                          <a:effectLst/>
                          <a:latin typeface="Verdana" panose="020B0604030504040204" pitchFamily="34" charset="0"/>
                        </a:rPr>
                        <a:t>CESFAM Bahia Mansa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1" i="0" u="none" strike="noStrike">
                          <a:solidFill>
                            <a:srgbClr val="FF5050"/>
                          </a:solidFill>
                          <a:effectLst/>
                          <a:latin typeface="Verdana" panose="020B0604030504040204" pitchFamily="34" charset="0"/>
                        </a:rPr>
                        <a:t>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1" i="0" u="none" strike="noStrike">
                          <a:solidFill>
                            <a:srgbClr val="FF5050"/>
                          </a:solidFill>
                          <a:effectLst/>
                          <a:latin typeface="Verdana" panose="020B0604030504040204" pitchFamily="34" charset="0"/>
                        </a:rPr>
                        <a:t>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1" i="0" u="none" strike="noStrike">
                          <a:solidFill>
                            <a:srgbClr val="FF505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1" i="0" u="none" strike="noStrike" dirty="0">
                          <a:solidFill>
                            <a:srgbClr val="FF5050"/>
                          </a:solidFill>
                          <a:effectLst/>
                          <a:latin typeface="Verdana" panose="020B0604030504040204" pitchFamily="34" charset="0"/>
                        </a:rPr>
                        <a:t>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1" i="0" u="none" strike="noStrike" dirty="0">
                          <a:solidFill>
                            <a:srgbClr val="FF5050"/>
                          </a:solidFill>
                          <a:effectLst/>
                          <a:latin typeface="Verdana" panose="020B0604030504040204" pitchFamily="34" charset="0"/>
                        </a:rPr>
                        <a:t>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996"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1100" b="1" i="0" u="none" strike="noStrike" dirty="0">
                          <a:solidFill>
                            <a:srgbClr val="FF5050"/>
                          </a:solidFill>
                          <a:effectLst/>
                          <a:latin typeface="Verdana" panose="020B0604030504040204" pitchFamily="34" charset="0"/>
                        </a:rPr>
                        <a:t>CESFAM San Pablo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1" i="0" u="none" strike="noStrike">
                          <a:solidFill>
                            <a:srgbClr val="FF5050"/>
                          </a:solidFill>
                          <a:effectLst/>
                          <a:latin typeface="Verdana" panose="020B0604030504040204" pitchFamily="34" charset="0"/>
                        </a:rPr>
                        <a:t>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1" i="0" u="none" strike="noStrike">
                          <a:solidFill>
                            <a:srgbClr val="FF5050"/>
                          </a:solidFill>
                          <a:effectLst/>
                          <a:latin typeface="Verdana" panose="020B0604030504040204" pitchFamily="34" charset="0"/>
                        </a:rPr>
                        <a:t>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1" i="0" u="none" strike="noStrike">
                          <a:solidFill>
                            <a:srgbClr val="FF5050"/>
                          </a:solidFill>
                          <a:effectLst/>
                          <a:latin typeface="Verdana" panose="020B0604030504040204" pitchFamily="34" charset="0"/>
                        </a:rPr>
                        <a:t>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1" i="0" u="none" strike="noStrike" dirty="0">
                          <a:solidFill>
                            <a:srgbClr val="FF5050"/>
                          </a:solidFill>
                          <a:effectLst/>
                          <a:latin typeface="Verdana" panose="020B060403050404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1" i="0" u="none" strike="noStrike" dirty="0">
                          <a:solidFill>
                            <a:srgbClr val="FF5050"/>
                          </a:solidFill>
                          <a:effectLst/>
                          <a:latin typeface="Verdana" panose="020B0604030504040204" pitchFamily="34" charset="0"/>
                        </a:rPr>
                        <a:t>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087"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1100" b="1" i="0" u="none" strike="noStrike">
                          <a:solidFill>
                            <a:srgbClr val="FF5050"/>
                          </a:solidFill>
                          <a:effectLst/>
                          <a:latin typeface="Verdana" panose="020B0604030504040204" pitchFamily="34" charset="0"/>
                        </a:rPr>
                        <a:t>CECOF El Encanto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1" i="0" u="none" strike="noStrike">
                          <a:solidFill>
                            <a:srgbClr val="FF5050"/>
                          </a:solidFill>
                          <a:effectLst/>
                          <a:latin typeface="Verdana" panose="020B0604030504040204" pitchFamily="34" charset="0"/>
                        </a:rPr>
                        <a:t>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1" i="0" u="none" strike="noStrike">
                          <a:solidFill>
                            <a:srgbClr val="FF5050"/>
                          </a:solidFill>
                          <a:effectLst/>
                          <a:latin typeface="Verdana" panose="020B060403050404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1" i="0" u="none" strike="noStrike">
                          <a:solidFill>
                            <a:srgbClr val="FF5050"/>
                          </a:solidFill>
                          <a:effectLst/>
                          <a:latin typeface="Verdana" panose="020B060403050404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1" i="0" u="none" strike="noStrike">
                          <a:solidFill>
                            <a:srgbClr val="FF5050"/>
                          </a:solidFill>
                          <a:effectLst/>
                          <a:latin typeface="Verdana" panose="020B0604030504040204" pitchFamily="34" charset="0"/>
                        </a:rPr>
                        <a:t>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1" i="0" u="none" strike="noStrike" dirty="0">
                          <a:solidFill>
                            <a:srgbClr val="FF5050"/>
                          </a:solidFill>
                          <a:effectLst/>
                          <a:latin typeface="Verdana" panose="020B0604030504040204" pitchFamily="34" charset="0"/>
                        </a:rPr>
                        <a:t>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178"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1100" b="1" i="0" u="none" strike="noStrike">
                          <a:solidFill>
                            <a:srgbClr val="FF5050"/>
                          </a:solidFill>
                          <a:effectLst/>
                          <a:latin typeface="Verdana" panose="020B0604030504040204" pitchFamily="34" charset="0"/>
                        </a:rPr>
                        <a:t>CECOSF Corte Alto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000" b="1" i="0" u="none" strike="noStrike" dirty="0">
                          <a:solidFill>
                            <a:srgbClr val="FF5050"/>
                          </a:solidFill>
                          <a:effectLst/>
                          <a:latin typeface="Verdana" panose="020B0604030504040204" pitchFamily="34" charset="0"/>
                        </a:rPr>
                        <a:t>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1" i="0" u="none" strike="noStrike" dirty="0">
                          <a:solidFill>
                            <a:srgbClr val="FF505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1" i="0" u="none" strike="noStrike">
                          <a:solidFill>
                            <a:srgbClr val="FF505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1" i="0" u="none" strike="noStrike">
                          <a:solidFill>
                            <a:srgbClr val="FF5050"/>
                          </a:solidFill>
                          <a:effectLst/>
                          <a:latin typeface="Verdana" panose="020B0604030504040204" pitchFamily="34" charset="0"/>
                        </a:rPr>
                        <a:t>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1" i="0" u="none" strike="noStrike" dirty="0">
                          <a:solidFill>
                            <a:srgbClr val="FF5050"/>
                          </a:solidFill>
                          <a:effectLst/>
                          <a:latin typeface="Verdana" panose="020B060403050404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178"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</a:rPr>
                        <a:t>CECOSF </a:t>
                      </a:r>
                      <a:r>
                        <a:rPr lang="es-CL" sz="11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</a:rPr>
                        <a:t>Murrinumo</a:t>
                      </a:r>
                      <a:endParaRPr lang="es-CL" sz="1100" b="1" i="0" u="none" strike="noStrike" dirty="0"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</a:rPr>
                        <a:t>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</a:rPr>
                        <a:t>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58830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1100" b="1" i="0" u="none" strike="noStrike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</a:rPr>
                        <a:t>CESFAM Purranque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1" i="0" u="none" strike="noStrike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</a:rPr>
                        <a:t>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</a:rPr>
                        <a:t>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</a:rPr>
                        <a:t>CECOSF M. Rodríguez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1" i="0" u="none" strike="noStrike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1" i="0" u="none" strike="noStrike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31890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CESFAM Puaucho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66228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CESFAM R. Alto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63331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CECOSF Barrio Estación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08261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CESFAM M. Lopetegui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0" i="0" u="none" strike="noStrike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0" i="0" u="none" strike="noStrike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0" i="0" u="none" strike="noStrike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0" i="0" u="none" strike="noStrike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66960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CESFAM V Centenario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73821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1100" b="0" i="0" u="none" strike="noStrike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CESFAM Ovejeria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0" i="0" u="none" strike="noStrike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0" i="0" u="none" strike="noStrike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0" i="0" u="none" strike="noStrike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0" i="0" u="none" strike="noStrike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56557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SUR Bahía Mansa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200500"/>
                  </a:ext>
                </a:extLst>
              </a:tr>
              <a:tr h="69459"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1100" b="0" i="0" u="none" strike="noStrike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CESFAM P. Pablo Araya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0" i="0" u="none" strike="noStrike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0" i="0" u="none" strike="noStrike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0" i="0" u="none" strike="noStrike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1550"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1100" b="0" i="0" u="none" strike="noStrike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CECOF Riachuelo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0" i="0" u="none" strike="noStrike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0" i="0" u="none" strike="noStrike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1550"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CESFAM P. Alegre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0" i="0" u="none" strike="noStrike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0" i="0" u="none" strike="noStrike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20191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SUR San Pablo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49621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CRD Médico Osorno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33816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SUR Entre Lagos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6617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1100" b="0" i="0" u="none" strike="noStrike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CESFAM P. Jáuregui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0" i="0" u="none" strike="noStrike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106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0" i="0" u="none" strike="noStrike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0" i="0" u="none" strike="noStrike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SUR Puaucho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73818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SAPU P. Rahue Alto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94210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SAPU P. Lopetegui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365171"/>
                  </a:ext>
                </a:extLst>
              </a:tr>
              <a:tr h="35129"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SAPU P. Jauregui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5736518"/>
                  </a:ext>
                </a:extLst>
              </a:tr>
              <a:tr h="146625"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921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439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359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564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411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  <p:sp>
        <p:nvSpPr>
          <p:cNvPr id="11" name="Cerrar llave 10"/>
          <p:cNvSpPr/>
          <p:nvPr/>
        </p:nvSpPr>
        <p:spPr>
          <a:xfrm>
            <a:off x="7581699" y="1484784"/>
            <a:ext cx="288033" cy="1440160"/>
          </a:xfrm>
          <a:prstGeom prst="rightBrace">
            <a:avLst>
              <a:gd name="adj1" fmla="val 8333"/>
              <a:gd name="adj2" fmla="val 51641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" name="CuadroTexto 11"/>
          <p:cNvSpPr txBox="1"/>
          <p:nvPr/>
        </p:nvSpPr>
        <p:spPr>
          <a:xfrm>
            <a:off x="8008233" y="2020198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/>
              <a:t>59%</a:t>
            </a:r>
          </a:p>
        </p:txBody>
      </p:sp>
      <p:sp>
        <p:nvSpPr>
          <p:cNvPr id="13" name="Título 1"/>
          <p:cNvSpPr txBox="1">
            <a:spLocks/>
          </p:cNvSpPr>
          <p:nvPr/>
        </p:nvSpPr>
        <p:spPr bwMode="auto">
          <a:xfrm>
            <a:off x="411697" y="415136"/>
            <a:ext cx="8164513" cy="531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6CB7"/>
                </a:solidFill>
                <a:latin typeface="Verdana"/>
                <a:ea typeface="ヒラギノ角ゴ Pro W3" charset="-128"/>
                <a:cs typeface="Verdana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9pPr>
          </a:lstStyle>
          <a:p>
            <a:r>
              <a:rPr lang="es-CL" b="1" dirty="0"/>
              <a:t>IX. Observaciones REM</a:t>
            </a:r>
          </a:p>
        </p:txBody>
      </p:sp>
    </p:spTree>
    <p:extLst>
      <p:ext uri="{BB962C8B-B14F-4D97-AF65-F5344CB8AC3E}">
        <p14:creationId xmlns:p14="http://schemas.microsoft.com/office/powerpoint/2010/main" val="2867280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contenido"/>
          <p:cNvSpPr txBox="1">
            <a:spLocks/>
          </p:cNvSpPr>
          <p:nvPr/>
        </p:nvSpPr>
        <p:spPr bwMode="auto">
          <a:xfrm>
            <a:off x="-108520" y="922045"/>
            <a:ext cx="822960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595959"/>
                </a:solidFill>
                <a:latin typeface="+mn-lt"/>
                <a:ea typeface="ヒラギノ角ゴ Pro W3" charset="-128"/>
                <a:cs typeface="ヒラギノ角ゴ Pro W3" charset="-128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rgbClr val="595959"/>
                </a:solidFill>
                <a:latin typeface="+mn-lt"/>
                <a:ea typeface="ヒラギノ角ゴ Pro W3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rgbClr val="595959"/>
                </a:solidFill>
                <a:latin typeface="+mn-lt"/>
                <a:ea typeface="ヒラギノ角ゴ Pro W3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rgbClr val="595959"/>
                </a:solidFill>
                <a:latin typeface="+mn-lt"/>
                <a:ea typeface="ヒラギノ角ゴ Pro W3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 kern="1200">
                <a:solidFill>
                  <a:srgbClr val="595959"/>
                </a:solidFill>
                <a:latin typeface="+mn-lt"/>
                <a:ea typeface="ヒラギノ角ゴ Pro W3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charset="0"/>
              <a:buNone/>
            </a:pPr>
            <a:r>
              <a:rPr lang="es-ES" sz="2000" b="1" dirty="0">
                <a:solidFill>
                  <a:srgbClr val="FF0000"/>
                </a:solidFill>
              </a:rPr>
              <a:t>Postas Salud Rural Municipales</a:t>
            </a:r>
          </a:p>
        </p:txBody>
      </p:sp>
      <p:sp>
        <p:nvSpPr>
          <p:cNvPr id="9" name="Flecha derecha 8"/>
          <p:cNvSpPr/>
          <p:nvPr/>
        </p:nvSpPr>
        <p:spPr>
          <a:xfrm>
            <a:off x="3851921" y="3433625"/>
            <a:ext cx="432047" cy="432048"/>
          </a:xfrm>
          <a:prstGeom prst="rightArrow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CuadroTexto 9"/>
          <p:cNvSpPr txBox="1"/>
          <p:nvPr/>
        </p:nvSpPr>
        <p:spPr>
          <a:xfrm>
            <a:off x="395536" y="6551766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100" dirty="0"/>
              <a:t>* Enero a Noviembre</a:t>
            </a:r>
          </a:p>
        </p:txBody>
      </p:sp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0385629"/>
              </p:ext>
            </p:extLst>
          </p:nvPr>
        </p:nvGraphicFramePr>
        <p:xfrm>
          <a:off x="323527" y="1342284"/>
          <a:ext cx="3493676" cy="5121220"/>
        </p:xfrm>
        <a:graphic>
          <a:graphicData uri="http://schemas.openxmlformats.org/drawingml/2006/table">
            <a:tbl>
              <a:tblPr/>
              <a:tblGrid>
                <a:gridCol w="12241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9339">
                  <a:extLst>
                    <a:ext uri="{9D8B030D-6E8A-4147-A177-3AD203B41FA5}">
                      <a16:colId xmlns:a16="http://schemas.microsoft.com/office/drawing/2014/main" val="3997248185"/>
                    </a:ext>
                  </a:extLst>
                </a:gridCol>
              </a:tblGrid>
              <a:tr h="272976">
                <a:tc>
                  <a:txBody>
                    <a:bodyPr/>
                    <a:lstStyle/>
                    <a:p>
                      <a:pPr algn="l" rtl="0" fontAlgn="ctr"/>
                      <a:r>
                        <a:rPr lang="es-C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Establecimientos</a:t>
                      </a:r>
                    </a:p>
                  </a:txBody>
                  <a:tcPr marL="6183" marR="6183" marT="6183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2017</a:t>
                      </a: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2018</a:t>
                      </a: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2019</a:t>
                      </a: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2020</a:t>
                      </a: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2021*</a:t>
                      </a: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1593"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P. Damas</a:t>
                      </a: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8</a:t>
                      </a: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CL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CL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3395"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Cancura</a:t>
                      </a: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15</a:t>
                      </a: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CL" sz="900" b="0" i="0" u="none" strike="noStrike" kern="12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CL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2628"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Rupanco</a:t>
                      </a:r>
                      <a:endParaRPr lang="es-CL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27</a:t>
                      </a: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15</a:t>
                      </a: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29</a:t>
                      </a: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CL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CL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2628"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Cascadas</a:t>
                      </a: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30</a:t>
                      </a: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9</a:t>
                      </a: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22</a:t>
                      </a: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CL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CL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2628"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P. Negras</a:t>
                      </a: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24</a:t>
                      </a: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16</a:t>
                      </a: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14</a:t>
                      </a: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CL" sz="900" b="0" i="0" u="none" strike="noStrike" kern="12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CL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2628"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Pellinada</a:t>
                      </a:r>
                      <a:endParaRPr lang="es-CL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24</a:t>
                      </a: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11</a:t>
                      </a: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23</a:t>
                      </a: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CL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CL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2628"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La Calo</a:t>
                      </a: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18</a:t>
                      </a: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12</a:t>
                      </a: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11</a:t>
                      </a: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CL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CL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2628"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Coihueco</a:t>
                      </a: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19</a:t>
                      </a: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10</a:t>
                      </a: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13</a:t>
                      </a: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CL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CL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2628"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Crucero </a:t>
                      </a: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18</a:t>
                      </a: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CL" sz="900" b="0" i="0" u="none" strike="noStrike" kern="12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45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CL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2628"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Coligual </a:t>
                      </a: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23</a:t>
                      </a: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CL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CL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2628"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Hueyusca</a:t>
                      </a: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31</a:t>
                      </a: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CL" sz="900" b="0" i="0" u="none" strike="noStrike" kern="12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CL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2628"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Concordia</a:t>
                      </a: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10</a:t>
                      </a: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CL" sz="900" b="0" i="0" u="none" strike="noStrike" kern="12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CL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62628"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Colonia Ponce</a:t>
                      </a: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10</a:t>
                      </a: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CL" sz="900" b="0" i="0" u="none" strike="noStrike" kern="12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47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CL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62628"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La Naranja</a:t>
                      </a: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16</a:t>
                      </a: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CL" sz="900" b="0" i="0" u="none" strike="noStrike" kern="12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47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CL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62628"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San Pedro </a:t>
                      </a: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18</a:t>
                      </a: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CL" sz="900" b="0" i="0" u="none" strike="noStrike" kern="12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47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CL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62628"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Collihuinco</a:t>
                      </a: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17</a:t>
                      </a: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CL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CL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62628"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Puyehue</a:t>
                      </a: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30</a:t>
                      </a: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9</a:t>
                      </a: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CL" sz="900" b="0" i="0" u="none" strike="noStrike" kern="12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CL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62628"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D.Rupanco</a:t>
                      </a: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27</a:t>
                      </a: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8</a:t>
                      </a: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CL" sz="900" b="0" i="0" u="none" strike="noStrike" kern="12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CL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62628"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Ñadi P. Damas</a:t>
                      </a: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13</a:t>
                      </a: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10</a:t>
                      </a: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CL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CL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62628"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Tres Esteros</a:t>
                      </a: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9</a:t>
                      </a: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CL" sz="900" b="0" i="0" u="none" strike="noStrike" kern="12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CL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62628"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Huilma</a:t>
                      </a: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11</a:t>
                      </a: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CL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CL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62628"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La Poza</a:t>
                      </a: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17</a:t>
                      </a: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7</a:t>
                      </a: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7</a:t>
                      </a: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CL" sz="900" b="0" i="0" u="none" strike="noStrike" kern="12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CL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62628"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900" b="0" i="0" u="none" strike="noStrike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Pucopío</a:t>
                      </a: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21</a:t>
                      </a: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28</a:t>
                      </a: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CL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CL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62628"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900" b="0" i="0" u="none" strike="noStrike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Currimahuida</a:t>
                      </a: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14</a:t>
                      </a: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7</a:t>
                      </a: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CL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CL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62628"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Chanco</a:t>
                      </a: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18</a:t>
                      </a: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8</a:t>
                      </a: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7</a:t>
                      </a: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CL" sz="900" b="0" i="0" u="none" strike="noStrike" kern="12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CL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62628"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Cuinco</a:t>
                      </a:r>
                      <a:endParaRPr lang="es-CL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8</a:t>
                      </a: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CL" sz="900" b="0" i="0" u="none" strike="noStrike" kern="12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CL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62628"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Purrehuin</a:t>
                      </a:r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</a:t>
                      </a: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14</a:t>
                      </a: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11</a:t>
                      </a: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CL" sz="900" b="0" i="0" u="none" strike="noStrike" kern="12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CL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62628"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Aleucapi</a:t>
                      </a:r>
                      <a:endParaRPr lang="es-CL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7</a:t>
                      </a: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CL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CL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62628"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Chamilco</a:t>
                      </a:r>
                      <a:endParaRPr lang="es-CL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CL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CL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693573"/>
                  </a:ext>
                </a:extLst>
              </a:tr>
              <a:tr h="132300"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TOTAL</a:t>
                      </a: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481</a:t>
                      </a: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190</a:t>
                      </a: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199</a:t>
                      </a: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587</a:t>
                      </a: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314</a:t>
                      </a: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</a:tbl>
          </a:graphicData>
        </a:graphic>
      </p:graphicFrame>
      <p:sp>
        <p:nvSpPr>
          <p:cNvPr id="14" name="Cerrar llave 13"/>
          <p:cNvSpPr/>
          <p:nvPr/>
        </p:nvSpPr>
        <p:spPr>
          <a:xfrm>
            <a:off x="8460432" y="3016807"/>
            <a:ext cx="288033" cy="531911"/>
          </a:xfrm>
          <a:prstGeom prst="rightBrace">
            <a:avLst>
              <a:gd name="adj1" fmla="val 8333"/>
              <a:gd name="adj2" fmla="val 51641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" name="CuadroTexto 14"/>
          <p:cNvSpPr txBox="1"/>
          <p:nvPr/>
        </p:nvSpPr>
        <p:spPr>
          <a:xfrm>
            <a:off x="8684863" y="3131676"/>
            <a:ext cx="4956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400" dirty="0"/>
              <a:t>69%</a:t>
            </a:r>
          </a:p>
        </p:txBody>
      </p:sp>
      <p:sp>
        <p:nvSpPr>
          <p:cNvPr id="16" name="Título 1"/>
          <p:cNvSpPr txBox="1">
            <a:spLocks/>
          </p:cNvSpPr>
          <p:nvPr/>
        </p:nvSpPr>
        <p:spPr bwMode="auto">
          <a:xfrm>
            <a:off x="411697" y="415136"/>
            <a:ext cx="8164513" cy="531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6CB7"/>
                </a:solidFill>
                <a:latin typeface="Verdana"/>
                <a:ea typeface="ヒラギノ角ゴ Pro W3" charset="-128"/>
                <a:cs typeface="Verdana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9pPr>
          </a:lstStyle>
          <a:p>
            <a:r>
              <a:rPr lang="es-CL" b="1" dirty="0"/>
              <a:t>IX. Observaciones REM</a:t>
            </a:r>
          </a:p>
        </p:txBody>
      </p:sp>
      <p:graphicFrame>
        <p:nvGraphicFramePr>
          <p:cNvPr id="17" name="Tabla 16">
            <a:extLst>
              <a:ext uri="{FF2B5EF4-FFF2-40B4-BE49-F238E27FC236}">
                <a16:creationId xmlns:a16="http://schemas.microsoft.com/office/drawing/2014/main" id="{71E91EA2-4B50-45C4-922F-4B670290AB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8261226"/>
              </p:ext>
            </p:extLst>
          </p:nvPr>
        </p:nvGraphicFramePr>
        <p:xfrm>
          <a:off x="4318686" y="2667433"/>
          <a:ext cx="4190906" cy="1964432"/>
        </p:xfrm>
        <a:graphic>
          <a:graphicData uri="http://schemas.openxmlformats.org/drawingml/2006/table">
            <a:tbl>
              <a:tblPr/>
              <a:tblGrid>
                <a:gridCol w="15634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24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0780">
                  <a:extLst>
                    <a:ext uri="{9D8B030D-6E8A-4147-A177-3AD203B41FA5}">
                      <a16:colId xmlns:a16="http://schemas.microsoft.com/office/drawing/2014/main" val="3083113206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algn="l" rtl="0" fontAlgn="ctr"/>
                      <a:r>
                        <a:rPr lang="es-C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PSR  DSM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2018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2021*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EB4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es-CL" sz="1000" b="1" i="0" u="none" strike="noStrike" kern="1200" dirty="0">
                          <a:solidFill>
                            <a:srgbClr val="FF5050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PSR DSM P. </a:t>
                      </a:r>
                      <a:r>
                        <a:rPr lang="es-CL" sz="1000" b="1" i="0" u="none" strike="noStrike" kern="1200" dirty="0" err="1">
                          <a:solidFill>
                            <a:srgbClr val="FF5050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Octay</a:t>
                      </a:r>
                      <a:endParaRPr lang="es-CL" sz="1000" b="1" i="0" u="none" strike="noStrike" kern="1200" dirty="0">
                        <a:solidFill>
                          <a:srgbClr val="FF5050"/>
                        </a:solidFill>
                        <a:effectLst/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es-CL" sz="1000" b="1" i="0" u="none" strike="noStrike" kern="1200" dirty="0">
                          <a:solidFill>
                            <a:srgbClr val="FF5050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142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es-CL" sz="1000" b="1" i="0" u="none" strike="noStrike" kern="1200" dirty="0">
                          <a:solidFill>
                            <a:srgbClr val="FF5050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73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es-CL" sz="1000" b="1" i="0" u="none" strike="noStrike" kern="1200" dirty="0">
                          <a:solidFill>
                            <a:srgbClr val="FF5050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112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es-CL" sz="1000" b="1" i="0" u="none" strike="noStrike" kern="1200" dirty="0">
                          <a:solidFill>
                            <a:srgbClr val="FF5050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es-CL" sz="1000" b="1" i="0" u="none" strike="noStrike" kern="1200" dirty="0">
                          <a:solidFill>
                            <a:srgbClr val="FF5050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129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es-CL" sz="1000" b="1" i="0" u="none" strike="noStrike" kern="1200" dirty="0">
                          <a:solidFill>
                            <a:srgbClr val="FF5050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PSR DSM Purranque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es-CL" sz="1000" b="1" i="0" u="none" strike="noStrike" kern="1200" dirty="0">
                          <a:solidFill>
                            <a:srgbClr val="FF5050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143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es-CL" sz="1000" b="1" i="0" u="none" strike="noStrike" kern="1200" dirty="0">
                          <a:solidFill>
                            <a:srgbClr val="FF5050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es-CL" sz="1000" b="1" i="0" u="none" strike="noStrike" kern="1200" dirty="0">
                          <a:solidFill>
                            <a:srgbClr val="FF5050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es-CL" sz="1000" b="1" i="0" u="none" strike="noStrike" kern="1200" dirty="0">
                          <a:solidFill>
                            <a:srgbClr val="FF5050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367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es-CL" sz="1000" b="1" i="0" u="none" strike="noStrike" kern="1200" dirty="0">
                          <a:solidFill>
                            <a:srgbClr val="FF5050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44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6070857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es-CL" sz="1000" b="1" i="0" u="none" strike="noStrike" kern="1200" dirty="0">
                          <a:solidFill>
                            <a:srgbClr val="FF5050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PSR DSM Puyehue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es-CL" sz="1000" b="1" i="0" u="none" strike="noStrike" kern="1200" dirty="0">
                          <a:solidFill>
                            <a:srgbClr val="FF5050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70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es-CL" sz="1000" b="1" i="0" u="none" strike="noStrike" kern="1200" dirty="0">
                          <a:solidFill>
                            <a:srgbClr val="FF5050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es-CL" sz="1000" b="1" i="0" u="none" strike="noStrike" kern="1200" dirty="0">
                          <a:solidFill>
                            <a:srgbClr val="FF5050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es-CL" sz="1000" b="1" i="0" u="none" strike="noStrike" kern="1200" dirty="0">
                          <a:solidFill>
                            <a:srgbClr val="FF5050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151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es-CL" sz="1000" b="1" i="0" u="none" strike="noStrike" kern="1200" dirty="0">
                          <a:solidFill>
                            <a:srgbClr val="FF5050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44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1007684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es-CL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PSR DSM San Pablo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es-CL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58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es-CL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57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es-CL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es-CL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es-CL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37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0167588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es-CL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PSR DSM Osorno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es-CL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es-CL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es-CL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es-CL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es-CL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5823030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es-CL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PSR DSM SJ. Costa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es-CL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es-CL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es-CL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es-CL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es-CL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8244941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es-CL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PSR DSM Río Negro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es-CL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es-CL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es-CL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es-CL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es-CL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512393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s-C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481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190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8244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23528" y="3501008"/>
            <a:ext cx="8640960" cy="936104"/>
          </a:xfrm>
        </p:spPr>
        <p:txBody>
          <a:bodyPr/>
          <a:lstStyle/>
          <a:p>
            <a:pPr algn="ctr"/>
            <a:r>
              <a:rPr lang="es-ES" sz="5400" b="1" dirty="0">
                <a:solidFill>
                  <a:srgbClr val="0070C0"/>
                </a:solidFill>
              </a:rPr>
              <a:t>Egresos Hospitalarios</a:t>
            </a:r>
            <a:endParaRPr lang="es-CL" sz="5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333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1697" y="894752"/>
            <a:ext cx="7886280" cy="467292"/>
          </a:xfrm>
        </p:spPr>
        <p:txBody>
          <a:bodyPr/>
          <a:lstStyle/>
          <a:p>
            <a:r>
              <a:rPr lang="es-CL" sz="1800" b="1" dirty="0">
                <a:solidFill>
                  <a:srgbClr val="FF0000"/>
                </a:solidFill>
              </a:rPr>
              <a:t>Observaciones Frecuentes de Errores REM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1196752"/>
            <a:ext cx="8712968" cy="3096344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s-CL" sz="1600" b="1" dirty="0"/>
              <a:t>Nombre de archivo</a:t>
            </a:r>
          </a:p>
          <a:p>
            <a:pPr lvl="1"/>
            <a:r>
              <a:rPr lang="es-ES_tradnl" sz="1400" dirty="0"/>
              <a:t>Cód. establecimiento, </a:t>
            </a:r>
            <a:r>
              <a:rPr lang="es-CL" sz="1400" dirty="0"/>
              <a:t>Nombre de la serie, Mes (Dos dígitos) </a:t>
            </a:r>
          </a:p>
          <a:p>
            <a:pPr lvl="2"/>
            <a:r>
              <a:rPr lang="es-CL" sz="1200" b="1" dirty="0">
                <a:solidFill>
                  <a:srgbClr val="FF0000"/>
                </a:solidFill>
                <a:cs typeface="ヒラギノ角ゴ Pro W3" charset="-128"/>
              </a:rPr>
              <a:t>Ejemplo: “123010A12.xlsm”</a:t>
            </a:r>
          </a:p>
          <a:p>
            <a:r>
              <a:rPr lang="es-ES_tradnl" sz="1600" b="1" dirty="0"/>
              <a:t>Hoja Control</a:t>
            </a:r>
          </a:p>
          <a:p>
            <a:pPr lvl="1"/>
            <a:r>
              <a:rPr lang="es-ES_tradnl" sz="1400" dirty="0"/>
              <a:t>No hay consistencia en justificación respecto a la falta de datos en los distintos REM</a:t>
            </a:r>
          </a:p>
          <a:p>
            <a:pPr lvl="1"/>
            <a:r>
              <a:rPr lang="es-ES" sz="1400" dirty="0"/>
              <a:t>Justificar la causal de REM sin datos, usar lista desplegable cuando corresponde.</a:t>
            </a:r>
          </a:p>
          <a:p>
            <a:pPr>
              <a:buFont typeface="Arial" pitchFamily="34" charset="0"/>
              <a:buChar char="•"/>
            </a:pPr>
            <a:r>
              <a:rPr lang="es-CL" sz="1400" dirty="0"/>
              <a:t>Quedan algunos establecimientos que no renombran bien sus archivos, hoja nombre y hoja control incompleta.</a:t>
            </a:r>
          </a:p>
          <a:p>
            <a:pPr>
              <a:buFont typeface="Arial" pitchFamily="34" charset="0"/>
              <a:buChar char="•"/>
            </a:pPr>
            <a:r>
              <a:rPr lang="es-ES_tradnl" sz="1400" dirty="0"/>
              <a:t>Repetición de datos respecto al mes anterior o corte semestral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s-CL" sz="1400" dirty="0"/>
              <a:t>Errores en cambios de filas y celdas</a:t>
            </a:r>
          </a:p>
          <a:p>
            <a:pPr marL="0" indent="0">
              <a:buNone/>
            </a:pPr>
            <a:endParaRPr lang="es-ES_tradnl" sz="1800" dirty="0"/>
          </a:p>
          <a:p>
            <a:pPr lvl="1"/>
            <a:endParaRPr lang="es-ES_tradnl" sz="1600" dirty="0"/>
          </a:p>
          <a:p>
            <a:pPr lvl="1"/>
            <a:endParaRPr lang="es-CL" sz="16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46" t="14191" r="29654" b="83896"/>
          <a:stretch/>
        </p:blipFill>
        <p:spPr bwMode="auto">
          <a:xfrm>
            <a:off x="6156176" y="1405244"/>
            <a:ext cx="1728192" cy="413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5439320"/>
              </p:ext>
            </p:extLst>
          </p:nvPr>
        </p:nvGraphicFramePr>
        <p:xfrm>
          <a:off x="626925" y="3645024"/>
          <a:ext cx="7682562" cy="27880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4514">
                  <a:extLst>
                    <a:ext uri="{9D8B030D-6E8A-4147-A177-3AD203B41FA5}">
                      <a16:colId xmlns:a16="http://schemas.microsoft.com/office/drawing/2014/main" val="1526018575"/>
                    </a:ext>
                  </a:extLst>
                </a:gridCol>
                <a:gridCol w="11914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0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CL" sz="10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Observaciones</a:t>
                      </a:r>
                    </a:p>
                  </a:txBody>
                  <a:tcPr marL="6286" marR="6286" marT="62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CL" sz="1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Serie</a:t>
                      </a:r>
                      <a:r>
                        <a:rPr lang="es-CL" sz="1000" u="none" strike="noStrike" baseline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– </a:t>
                      </a:r>
                      <a:r>
                        <a:rPr lang="es-CL" sz="1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REM</a:t>
                      </a:r>
                      <a:endParaRPr lang="es-CL" sz="6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286" marR="6286" marT="62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CL" sz="10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DETALLE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CL" sz="10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REM 2021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348">
                <a:tc rowSpan="5">
                  <a:txBody>
                    <a:bodyPr/>
                    <a:lstStyle/>
                    <a:p>
                      <a:pPr marL="0" algn="l" defTabSz="457200" rtl="0" eaLnBrk="1" fontAlgn="ctr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CL" sz="10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Técnicas</a:t>
                      </a:r>
                    </a:p>
                  </a:txBody>
                  <a:tcPr marL="6286" marR="6286" marT="62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ctr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CL" sz="10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Serie A</a:t>
                      </a:r>
                    </a:p>
                  </a:txBody>
                  <a:tcPr marL="6286" marR="6286" marT="62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CL" sz="1000" dirty="0" err="1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Produccion</a:t>
                      </a:r>
                      <a:r>
                        <a:rPr lang="es-CL" sz="10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Estadística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CL" sz="10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593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740133"/>
                  </a:ext>
                </a:extLst>
              </a:tr>
              <a:tr h="187348">
                <a:tc vMerge="1">
                  <a:txBody>
                    <a:bodyPr/>
                    <a:lstStyle/>
                    <a:p>
                      <a:pPr marL="0" algn="l" defTabSz="457200" rtl="0" eaLnBrk="1" fontAlgn="ctr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s-CL" sz="1000" b="0" u="none" strike="noStrike" kern="12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286" marR="6286" marT="62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ctr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CL" sz="10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Serie P</a:t>
                      </a:r>
                    </a:p>
                  </a:txBody>
                  <a:tcPr marL="6286" marR="6286" marT="62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CL" sz="10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Población Bajo Control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CL" sz="10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112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1341259"/>
                  </a:ext>
                </a:extLst>
              </a:tr>
              <a:tr h="187348">
                <a:tc vMerge="1">
                  <a:txBody>
                    <a:bodyPr/>
                    <a:lstStyle/>
                    <a:p>
                      <a:pPr marL="0" algn="l" defTabSz="457200" rtl="0" eaLnBrk="1" fontAlgn="ctr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s-CL" sz="1000" b="0" u="none" strike="noStrike" kern="12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286" marR="6286" marT="62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ctr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CL" sz="10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Serie BS</a:t>
                      </a:r>
                    </a:p>
                  </a:txBody>
                  <a:tcPr marL="6286" marR="6286" marT="62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CL" sz="10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Libro de Prestaciones de Apoyo Diagnóstico y Terapéutico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CL" sz="10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62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893293"/>
                  </a:ext>
                </a:extLst>
              </a:tr>
              <a:tr h="187348">
                <a:tc vMerge="1">
                  <a:txBody>
                    <a:bodyPr/>
                    <a:lstStyle/>
                    <a:p>
                      <a:pPr marL="0" algn="l" defTabSz="457200" rtl="0" eaLnBrk="1" fontAlgn="ctr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s-CL" sz="1000" b="0" u="none" strike="noStrike" kern="12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286" marR="6286" marT="62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ctr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CL" sz="10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Serie D</a:t>
                      </a:r>
                    </a:p>
                  </a:txBody>
                  <a:tcPr marL="6286" marR="6286" marT="62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000" dirty="0" err="1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Prog</a:t>
                      </a:r>
                      <a:r>
                        <a:rPr lang="es-CL" sz="10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. Nacional de Alimentación Complementaria (PNAC </a:t>
                      </a:r>
                      <a:r>
                        <a:rPr lang="es-CL" sz="1000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y PACAM)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CL" sz="10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49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182619"/>
                  </a:ext>
                </a:extLst>
              </a:tr>
              <a:tr h="187348">
                <a:tc vMerge="1">
                  <a:txBody>
                    <a:bodyPr/>
                    <a:lstStyle/>
                    <a:p>
                      <a:pPr marL="0" algn="l" defTabSz="457200" rtl="0" eaLnBrk="1" fontAlgn="ctr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s-CL" sz="1000" b="0" u="none" strike="noStrike" kern="12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286" marR="6286" marT="62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ctr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CL" sz="10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Serie</a:t>
                      </a:r>
                      <a:r>
                        <a:rPr lang="es-CL" sz="1000" b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BM</a:t>
                      </a:r>
                      <a:endParaRPr lang="es-CL" sz="1000" b="0" u="none" strike="noStrike" kern="12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286" marR="6286" marT="62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CL" sz="10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Actividades de Apoyo Diagnóstico y Terapéutico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CL" sz="10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28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2719990"/>
                  </a:ext>
                </a:extLst>
              </a:tr>
              <a:tr h="187348">
                <a:tc rowSpan="5">
                  <a:txBody>
                    <a:bodyPr/>
                    <a:lstStyle/>
                    <a:p>
                      <a:pPr algn="l" rtl="0" font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CL" sz="1000" b="0" i="0" u="none" strike="noStrike" dirty="0">
                          <a:solidFill>
                            <a:srgbClr val="0070C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Administrativos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CL" sz="1000" b="0" i="0" u="none" strike="noStrike" dirty="0">
                          <a:solidFill>
                            <a:srgbClr val="0070C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Hoja Nombre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CL" sz="1000" b="0" i="0" u="none" strike="noStrike" dirty="0">
                          <a:solidFill>
                            <a:srgbClr val="0070C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Identificación del archivo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CL" sz="1000" b="0" i="0" u="none" strike="noStrike" dirty="0">
                          <a:solidFill>
                            <a:srgbClr val="0070C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7348">
                <a:tc vMerge="1"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1000" b="0" i="0" u="none" strike="noStrike" dirty="0"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000" b="0" i="0" u="none" strike="noStrike" dirty="0">
                          <a:solidFill>
                            <a:srgbClr val="0070C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Hoja Control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CL" sz="1000" b="0" i="0" u="none" strike="noStrike" dirty="0">
                          <a:solidFill>
                            <a:srgbClr val="0070C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Justificaciones de </a:t>
                      </a:r>
                      <a:r>
                        <a:rPr lang="es-CL" sz="1000" b="0" i="0" u="none" strike="noStrike" dirty="0" err="1">
                          <a:solidFill>
                            <a:srgbClr val="0070C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REMs</a:t>
                      </a:r>
                      <a:endParaRPr lang="es-CL" sz="1000" b="0" i="0" u="none" strike="noStrike" dirty="0">
                        <a:solidFill>
                          <a:srgbClr val="0070C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CL" sz="1000" b="0" i="0" u="none" strike="noStrike" dirty="0">
                          <a:solidFill>
                            <a:srgbClr val="0070C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8109">
                <a:tc vMerge="1">
                  <a:txBody>
                    <a:bodyPr/>
                    <a:lstStyle/>
                    <a:p>
                      <a:pPr marL="0" algn="l" defTabSz="457200" rtl="0" eaLnBrk="1" fontAlgn="ctr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s-CL" sz="1000" b="0" u="none" strike="noStrike" kern="1200" dirty="0"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286" marR="6286" marT="62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ctr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CL" sz="1000" b="0" u="none" strike="noStrike" kern="1200" dirty="0">
                          <a:solidFill>
                            <a:srgbClr val="0070C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Versión</a:t>
                      </a:r>
                    </a:p>
                  </a:txBody>
                  <a:tcPr marL="6286" marR="6286" marT="62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CL" sz="1000" b="0" dirty="0">
                          <a:solidFill>
                            <a:srgbClr val="0070C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Otra versión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CL" sz="1000" b="0" dirty="0">
                          <a:solidFill>
                            <a:srgbClr val="0070C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52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3596144"/>
                  </a:ext>
                </a:extLst>
              </a:tr>
              <a:tr h="188109">
                <a:tc vMerge="1">
                  <a:txBody>
                    <a:bodyPr/>
                    <a:lstStyle/>
                    <a:p>
                      <a:pPr marL="0" algn="l" defTabSz="457200" rtl="0" eaLnBrk="1" fontAlgn="ctr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s-CL" sz="1000" b="0" u="none" strike="noStrike" kern="1200" dirty="0"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286" marR="6286" marT="62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ctr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CL" sz="1000" b="0" u="none" strike="noStrike" kern="1200" dirty="0">
                          <a:solidFill>
                            <a:srgbClr val="0070C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Fuera de Plazo</a:t>
                      </a:r>
                    </a:p>
                  </a:txBody>
                  <a:tcPr marL="6286" marR="6286" marT="62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CL" sz="1000" b="0" dirty="0">
                          <a:solidFill>
                            <a:srgbClr val="0070C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Fuera de Plazo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CL" sz="1000" b="0" dirty="0">
                          <a:solidFill>
                            <a:srgbClr val="0070C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815365"/>
                  </a:ext>
                </a:extLst>
              </a:tr>
              <a:tr h="188109">
                <a:tc vMerge="1">
                  <a:txBody>
                    <a:bodyPr/>
                    <a:lstStyle/>
                    <a:p>
                      <a:pPr marL="0" algn="l" defTabSz="457200" rtl="0" eaLnBrk="1" fontAlgn="ctr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s-CL" sz="1000" b="0" u="none" strike="noStrike" kern="1200" dirty="0"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286" marR="6286" marT="62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ctr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CL" sz="1000" b="0" u="none" strike="noStrike" kern="1200" dirty="0">
                          <a:solidFill>
                            <a:srgbClr val="0070C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Nombre Archivo</a:t>
                      </a:r>
                    </a:p>
                  </a:txBody>
                  <a:tcPr marL="6286" marR="6286" marT="62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CL" sz="1000" b="0" dirty="0">
                          <a:solidFill>
                            <a:srgbClr val="0070C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Error en el nombre del archivo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CL" sz="1000" b="0" dirty="0">
                          <a:solidFill>
                            <a:srgbClr val="0070C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42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0992680"/>
                  </a:ext>
                </a:extLst>
              </a:tr>
              <a:tr h="188109">
                <a:tc>
                  <a:txBody>
                    <a:bodyPr/>
                    <a:lstStyle/>
                    <a:p>
                      <a:pPr marL="0" algn="l" defTabSz="457200" rtl="0" eaLnBrk="1" fontAlgn="ctr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s-CL" sz="1000" b="0" u="none" strike="noStrike" kern="12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286" marR="6286" marT="62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ctr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CL" sz="1000" b="1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Total</a:t>
                      </a:r>
                      <a:endParaRPr lang="es-CL" sz="1000" b="0" u="none" strike="noStrike" kern="12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286" marR="6286" marT="62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s-CL" sz="1000" b="1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CL" sz="1000" b="1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1.021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8" name="Título 1"/>
          <p:cNvSpPr txBox="1">
            <a:spLocks/>
          </p:cNvSpPr>
          <p:nvPr/>
        </p:nvSpPr>
        <p:spPr bwMode="auto">
          <a:xfrm>
            <a:off x="411697" y="415136"/>
            <a:ext cx="8164513" cy="531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6CB7"/>
                </a:solidFill>
                <a:latin typeface="Verdana"/>
                <a:ea typeface="ヒラギノ角ゴ Pro W3" charset="-128"/>
                <a:cs typeface="Verdana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9pPr>
          </a:lstStyle>
          <a:p>
            <a:r>
              <a:rPr lang="es-CL" b="1" dirty="0"/>
              <a:t>IX. Observaciones REM</a:t>
            </a:r>
          </a:p>
        </p:txBody>
      </p:sp>
      <p:sp>
        <p:nvSpPr>
          <p:cNvPr id="9" name="Cerrar llave 8">
            <a:extLst>
              <a:ext uri="{FF2B5EF4-FFF2-40B4-BE49-F238E27FC236}">
                <a16:creationId xmlns:a16="http://schemas.microsoft.com/office/drawing/2014/main" id="{9508392E-FD13-4CDF-A9BC-6C7ACC6FA949}"/>
              </a:ext>
            </a:extLst>
          </p:cNvPr>
          <p:cNvSpPr/>
          <p:nvPr/>
        </p:nvSpPr>
        <p:spPr>
          <a:xfrm>
            <a:off x="8373058" y="5085184"/>
            <a:ext cx="288033" cy="1141656"/>
          </a:xfrm>
          <a:prstGeom prst="rightBrace">
            <a:avLst>
              <a:gd name="adj1" fmla="val 8333"/>
              <a:gd name="adj2" fmla="val 51641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8FBA49C-84CC-4C84-B808-94304E4319EF}"/>
              </a:ext>
            </a:extLst>
          </p:cNvPr>
          <p:cNvSpPr txBox="1"/>
          <p:nvPr/>
        </p:nvSpPr>
        <p:spPr>
          <a:xfrm>
            <a:off x="8661091" y="5502123"/>
            <a:ext cx="4956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400" dirty="0"/>
              <a:t>20%</a:t>
            </a:r>
          </a:p>
        </p:txBody>
      </p:sp>
    </p:spTree>
    <p:extLst>
      <p:ext uri="{BB962C8B-B14F-4D97-AF65-F5344CB8AC3E}">
        <p14:creationId xmlns:p14="http://schemas.microsoft.com/office/powerpoint/2010/main" val="501634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6523466"/>
              </p:ext>
            </p:extLst>
          </p:nvPr>
        </p:nvGraphicFramePr>
        <p:xfrm>
          <a:off x="578865" y="1268760"/>
          <a:ext cx="7128791" cy="51984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924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4016"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CL" sz="1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SERIE</a:t>
                      </a:r>
                      <a:endParaRPr lang="es-CL" sz="1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286" marR="6286" marT="62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CL" sz="1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REM</a:t>
                      </a:r>
                      <a:endParaRPr lang="es-CL" sz="1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286" marR="6286" marT="62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CL" sz="10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DETALLE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CL" sz="10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REM 2021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348">
                <a:tc rowSpan="21">
                  <a:txBody>
                    <a:bodyPr/>
                    <a:lstStyle/>
                    <a:p>
                      <a:pPr algn="ctr" rtl="0" fontAlgn="b">
                        <a:lnSpc>
                          <a:spcPct val="150000"/>
                        </a:lnSpc>
                      </a:pPr>
                      <a:r>
                        <a:rPr lang="es-CL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</a:rPr>
                        <a:t>Serie A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50000"/>
                        </a:lnSpc>
                      </a:pPr>
                      <a:r>
                        <a:rPr lang="es-CL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REM-04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50000"/>
                        </a:lnSpc>
                      </a:pPr>
                      <a:r>
                        <a:rPr lang="es-CL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Consultas y Otras Atenciones en la Red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50000"/>
                        </a:lnSpc>
                      </a:pPr>
                      <a:r>
                        <a:rPr lang="es-CL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7348">
                <a:tc vMerge="1">
                  <a:txBody>
                    <a:bodyPr/>
                    <a:lstStyle/>
                    <a:p>
                      <a:pPr algn="ctr" rtl="0" fontAlgn="b"/>
                      <a:endParaRPr lang="es-CL" sz="900" b="1" i="0" u="none" strike="noStrike" dirty="0"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50000"/>
                        </a:lnSpc>
                      </a:pPr>
                      <a:r>
                        <a:rPr lang="es-CL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REM-01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50000"/>
                        </a:lnSpc>
                      </a:pPr>
                      <a:r>
                        <a:rPr lang="es-CL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Controles de Salud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50000"/>
                        </a:lnSpc>
                      </a:pPr>
                      <a:r>
                        <a:rPr lang="es-CL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7348">
                <a:tc vMerge="1">
                  <a:txBody>
                    <a:bodyPr/>
                    <a:lstStyle/>
                    <a:p>
                      <a:pPr algn="ctr" rtl="0" fontAlgn="b"/>
                      <a:endParaRPr lang="es-CL" sz="900" b="1" i="0" u="none" strike="noStrike" dirty="0"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50000"/>
                        </a:lnSpc>
                      </a:pPr>
                      <a:r>
                        <a:rPr lang="es-CL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REM-03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50000"/>
                        </a:lnSpc>
                      </a:pPr>
                      <a:r>
                        <a:rPr lang="es-CL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Aplicación y Resultados de Escalas de Evaluación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50000"/>
                        </a:lnSpc>
                      </a:pPr>
                      <a:r>
                        <a:rPr lang="es-CL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7348">
                <a:tc vMerge="1">
                  <a:txBody>
                    <a:bodyPr/>
                    <a:lstStyle/>
                    <a:p>
                      <a:pPr algn="ctr" rtl="0" fontAlgn="b"/>
                      <a:endParaRPr lang="es-CL" sz="900" b="1" i="0" u="none" strike="noStrike" dirty="0">
                        <a:solidFill>
                          <a:srgbClr val="FF505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50000"/>
                        </a:lnSpc>
                      </a:pPr>
                      <a:r>
                        <a:rPr lang="es-CL" sz="1000" b="1" i="0" u="none" strike="noStrike" dirty="0">
                          <a:solidFill>
                            <a:srgbClr val="FF505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REM-05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50000"/>
                        </a:lnSpc>
                      </a:pPr>
                      <a:r>
                        <a:rPr lang="es-CL" sz="1000" b="1" i="0" u="none" strike="noStrike" dirty="0">
                          <a:solidFill>
                            <a:srgbClr val="FF505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Ingresos y Egresos por Condición y Problemas de Salud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50000"/>
                        </a:lnSpc>
                      </a:pPr>
                      <a:r>
                        <a:rPr lang="es-CL" sz="1000" b="1" i="0" u="none" strike="noStrike" dirty="0">
                          <a:solidFill>
                            <a:srgbClr val="FF505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8109">
                <a:tc vMerge="1">
                  <a:txBody>
                    <a:bodyPr/>
                    <a:lstStyle/>
                    <a:p>
                      <a:pPr algn="ctr" rtl="0" fontAlgn="b"/>
                      <a:endParaRPr lang="es-CL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50000"/>
                        </a:lnSpc>
                      </a:pPr>
                      <a:r>
                        <a:rPr lang="es-CL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REM-28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50000"/>
                        </a:lnSpc>
                      </a:pPr>
                      <a:r>
                        <a:rPr lang="es-CL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Programa de Rehabilitación Integral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50000"/>
                        </a:lnSpc>
                      </a:pPr>
                      <a:r>
                        <a:rPr lang="es-CL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8109">
                <a:tc vMerge="1">
                  <a:txBody>
                    <a:bodyPr/>
                    <a:lstStyle/>
                    <a:p>
                      <a:pPr algn="ctr" rtl="0" fontAlgn="b"/>
                      <a:endParaRPr lang="es-CL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50000"/>
                        </a:lnSpc>
                      </a:pPr>
                      <a:r>
                        <a:rPr lang="es-CL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REM-02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50000"/>
                        </a:lnSpc>
                      </a:pPr>
                      <a:r>
                        <a:rPr lang="es-CL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Examen de Medicina Preventiva en Mayores de 15 Años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50000"/>
                        </a:lnSpc>
                      </a:pPr>
                      <a:r>
                        <a:rPr lang="es-CL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8109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50000"/>
                        </a:lnSpc>
                      </a:pPr>
                      <a:r>
                        <a:rPr lang="es-C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REM-09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50000"/>
                        </a:lnSpc>
                      </a:pPr>
                      <a:r>
                        <a:rPr lang="es-C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Atención de Salud Odontológica en APS y Especialidades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50000"/>
                        </a:lnSpc>
                      </a:pPr>
                      <a:r>
                        <a:rPr lang="es-C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9528966"/>
                  </a:ext>
                </a:extLst>
              </a:tr>
              <a:tr h="188109">
                <a:tc vMerge="1">
                  <a:txBody>
                    <a:bodyPr/>
                    <a:lstStyle/>
                    <a:p>
                      <a:pPr algn="ctr" rtl="0" fontAlgn="b"/>
                      <a:endParaRPr lang="es-CL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50000"/>
                        </a:lnSpc>
                      </a:pPr>
                      <a:r>
                        <a:rPr lang="es-C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REM-30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50000"/>
                        </a:lnSpc>
                      </a:pPr>
                      <a:r>
                        <a:rPr lang="es-C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Atenciones por Telemedicina en la Red Asistencial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50000"/>
                        </a:lnSpc>
                      </a:pPr>
                      <a:r>
                        <a:rPr lang="es-C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8109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50000"/>
                        </a:lnSpc>
                      </a:pPr>
                      <a:r>
                        <a:rPr lang="es-C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REM-08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50000"/>
                        </a:lnSpc>
                      </a:pPr>
                      <a:r>
                        <a:rPr lang="es-C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Atención de Urgencia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50000"/>
                        </a:lnSpc>
                      </a:pPr>
                      <a:r>
                        <a:rPr lang="es-C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7690694"/>
                  </a:ext>
                </a:extLst>
              </a:tr>
              <a:tr h="188109">
                <a:tc vMerge="1">
                  <a:txBody>
                    <a:bodyPr/>
                    <a:lstStyle/>
                    <a:p>
                      <a:pPr algn="ctr" rtl="0" fontAlgn="b"/>
                      <a:endParaRPr lang="es-CL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50000"/>
                        </a:lnSpc>
                      </a:pPr>
                      <a:r>
                        <a:rPr lang="es-C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REM-07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50000"/>
                        </a:lnSpc>
                      </a:pPr>
                      <a:r>
                        <a:rPr lang="es-C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Atención de Especialidades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50000"/>
                        </a:lnSpc>
                      </a:pPr>
                      <a:r>
                        <a:rPr lang="es-C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8109">
                <a:tc vMerge="1">
                  <a:txBody>
                    <a:bodyPr/>
                    <a:lstStyle/>
                    <a:p>
                      <a:pPr algn="ctr" rtl="0" fontAlgn="b"/>
                      <a:endParaRPr lang="es-CL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50000"/>
                        </a:lnSpc>
                      </a:pPr>
                      <a:r>
                        <a:rPr lang="es-C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REM-06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50000"/>
                        </a:lnSpc>
                      </a:pPr>
                      <a:r>
                        <a:rPr lang="es-C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Programa de Salud Mental Atención Primaria y Especialidades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50000"/>
                        </a:lnSpc>
                      </a:pPr>
                      <a:r>
                        <a:rPr lang="es-C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8109">
                <a:tc vMerge="1">
                  <a:txBody>
                    <a:bodyPr/>
                    <a:lstStyle/>
                    <a:p>
                      <a:pPr algn="ctr" rtl="0" fontAlgn="b"/>
                      <a:endParaRPr lang="es-CL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50000"/>
                        </a:lnSpc>
                      </a:pPr>
                      <a:r>
                        <a:rPr lang="es-C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REM-19b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50000"/>
                        </a:lnSpc>
                      </a:pPr>
                      <a:r>
                        <a:rPr lang="es-C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Actividades de Participación Social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50000"/>
                        </a:lnSpc>
                      </a:pPr>
                      <a:r>
                        <a:rPr lang="es-C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8109">
                <a:tc vMerge="1">
                  <a:txBody>
                    <a:bodyPr/>
                    <a:lstStyle/>
                    <a:p>
                      <a:pPr algn="ctr" rtl="0" fontAlgn="b"/>
                      <a:endParaRPr lang="es-CL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REM-32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50000"/>
                        </a:lnSpc>
                      </a:pP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50000"/>
                        </a:lnSpc>
                      </a:pPr>
                      <a:r>
                        <a:rPr lang="es-C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8109">
                <a:tc vMerge="1">
                  <a:txBody>
                    <a:bodyPr/>
                    <a:lstStyle/>
                    <a:p>
                      <a:pPr algn="ctr" rtl="0" fontAlgn="b"/>
                      <a:endParaRPr lang="es-CL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50000"/>
                        </a:lnSpc>
                      </a:pPr>
                      <a:r>
                        <a:rPr lang="es-C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REM-29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50000"/>
                        </a:lnSpc>
                      </a:pPr>
                      <a:r>
                        <a:rPr lang="es-C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Programa de Imágenes Diagnósticas y/o </a:t>
                      </a:r>
                      <a:r>
                        <a:rPr lang="es-CL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Resolutividad</a:t>
                      </a:r>
                      <a:r>
                        <a:rPr lang="es-C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en APS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50000"/>
                        </a:lnSpc>
                      </a:pPr>
                      <a:r>
                        <a:rPr lang="es-C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8109">
                <a:tc vMerge="1">
                  <a:txBody>
                    <a:bodyPr/>
                    <a:lstStyle/>
                    <a:p>
                      <a:pPr algn="ctr" rtl="0" fontAlgn="b"/>
                      <a:endParaRPr lang="es-CL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50000"/>
                        </a:lnSpc>
                      </a:pPr>
                      <a:r>
                        <a:rPr lang="es-C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REM-27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50000"/>
                        </a:lnSpc>
                      </a:pPr>
                      <a:r>
                        <a:rPr lang="es-C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Educación para la Salud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50000"/>
                        </a:lnSpc>
                      </a:pPr>
                      <a:r>
                        <a:rPr lang="es-C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8109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50000"/>
                        </a:lnSpc>
                      </a:pPr>
                      <a:r>
                        <a:rPr lang="es-C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REM-21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50000"/>
                        </a:lnSpc>
                      </a:pPr>
                      <a:r>
                        <a:rPr lang="es-C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Quirófanos y Otros Recursos Hospitalarios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50000"/>
                        </a:lnSpc>
                      </a:pPr>
                      <a:r>
                        <a:rPr lang="es-C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4229220"/>
                  </a:ext>
                </a:extLst>
              </a:tr>
              <a:tr h="188109">
                <a:tc vMerge="1">
                  <a:txBody>
                    <a:bodyPr/>
                    <a:lstStyle/>
                    <a:p>
                      <a:pPr algn="ctr" rtl="0" fontAlgn="b"/>
                      <a:endParaRPr lang="es-CL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50000"/>
                        </a:lnSpc>
                      </a:pPr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REM-19a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50000"/>
                        </a:lnSpc>
                      </a:pPr>
                      <a:r>
                        <a:rPr lang="es-C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Actividades de Promoción y Prevención de la Salud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50000"/>
                        </a:lnSpc>
                      </a:pPr>
                      <a:r>
                        <a:rPr lang="es-C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8109">
                <a:tc vMerge="1">
                  <a:txBody>
                    <a:bodyPr/>
                    <a:lstStyle/>
                    <a:p>
                      <a:pPr algn="ctr" rtl="0" fontAlgn="b"/>
                      <a:endParaRPr lang="es-CL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50000"/>
                        </a:lnSpc>
                      </a:pPr>
                      <a:r>
                        <a:rPr lang="es-C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REM-26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50000"/>
                        </a:lnSpc>
                      </a:pPr>
                      <a:r>
                        <a:rPr lang="es-C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Actividades en Domicilio y Otros Espacios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50000"/>
                        </a:lnSpc>
                      </a:pPr>
                      <a:r>
                        <a:rPr lang="es-C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87348">
                <a:tc vMerge="1">
                  <a:txBody>
                    <a:bodyPr/>
                    <a:lstStyle/>
                    <a:p>
                      <a:pPr algn="ctr" rtl="0" fontAlgn="b"/>
                      <a:endParaRPr lang="es-CL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50000"/>
                        </a:lnSpc>
                      </a:pPr>
                      <a:r>
                        <a:rPr lang="es-C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REM-31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50000"/>
                        </a:lnSpc>
                      </a:pPr>
                      <a:r>
                        <a:rPr lang="es-C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Medicina Complementaria y Prácticas de Bienestar de la Salud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50000"/>
                        </a:lnSpc>
                      </a:pPr>
                      <a:r>
                        <a:rPr lang="es-C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87348">
                <a:tc vMerge="1">
                  <a:txBody>
                    <a:bodyPr/>
                    <a:lstStyle/>
                    <a:p>
                      <a:pPr algn="ctr" rtl="0" fontAlgn="b"/>
                      <a:endParaRPr lang="es-CL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50000"/>
                        </a:lnSpc>
                      </a:pPr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REM-11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50000"/>
                        </a:lnSpc>
                      </a:pPr>
                      <a:r>
                        <a:rPr lang="es-C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Exámenes de Pesquisa de Enfermedades Trasmisibles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50000"/>
                        </a:lnSpc>
                      </a:pPr>
                      <a:r>
                        <a:rPr lang="es-C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87348">
                <a:tc vMerge="1">
                  <a:txBody>
                    <a:bodyPr/>
                    <a:lstStyle/>
                    <a:p>
                      <a:pPr algn="ctr" rtl="0" fontAlgn="b"/>
                      <a:endParaRPr lang="es-CL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Total Serie 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50000"/>
                        </a:lnSpc>
                      </a:pP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50000"/>
                        </a:lnSpc>
                      </a:pPr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593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  <p:sp>
        <p:nvSpPr>
          <p:cNvPr id="4" name="1 Título"/>
          <p:cNvSpPr txBox="1">
            <a:spLocks/>
          </p:cNvSpPr>
          <p:nvPr/>
        </p:nvSpPr>
        <p:spPr bwMode="auto">
          <a:xfrm>
            <a:off x="5004048" y="692696"/>
            <a:ext cx="302433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6CB7"/>
                </a:solidFill>
                <a:latin typeface="Verdana"/>
                <a:ea typeface="ヒラギノ角ゴ Pro W3" charset="-128"/>
                <a:cs typeface="Verdana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9pPr>
          </a:lstStyle>
          <a:p>
            <a:pPr algn="ctr"/>
            <a:r>
              <a:rPr lang="es-CL" sz="1200" dirty="0"/>
              <a:t>(Enero a Noviembre 2021)</a:t>
            </a:r>
          </a:p>
        </p:txBody>
      </p:sp>
      <p:sp>
        <p:nvSpPr>
          <p:cNvPr id="6" name="Marcador de contenido 2"/>
          <p:cNvSpPr>
            <a:spLocks noGrp="1"/>
          </p:cNvSpPr>
          <p:nvPr>
            <p:ph idx="1"/>
          </p:nvPr>
        </p:nvSpPr>
        <p:spPr>
          <a:xfrm>
            <a:off x="174702" y="692696"/>
            <a:ext cx="8668072" cy="720080"/>
          </a:xfrm>
        </p:spPr>
        <p:txBody>
          <a:bodyPr/>
          <a:lstStyle/>
          <a:p>
            <a:r>
              <a:rPr lang="es-CL" sz="1600" dirty="0"/>
              <a:t>Los REM que tienen más observaciones son los siguientes: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8130175" y="1781022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/>
              <a:t>74%</a:t>
            </a:r>
          </a:p>
        </p:txBody>
      </p:sp>
      <p:sp>
        <p:nvSpPr>
          <p:cNvPr id="3" name="Cerrar llave 2"/>
          <p:cNvSpPr/>
          <p:nvPr/>
        </p:nvSpPr>
        <p:spPr>
          <a:xfrm>
            <a:off x="7740766" y="1488596"/>
            <a:ext cx="356299" cy="954184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Título 1"/>
          <p:cNvSpPr txBox="1">
            <a:spLocks/>
          </p:cNvSpPr>
          <p:nvPr/>
        </p:nvSpPr>
        <p:spPr bwMode="auto">
          <a:xfrm>
            <a:off x="411697" y="188640"/>
            <a:ext cx="8164513" cy="531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6CB7"/>
                </a:solidFill>
                <a:latin typeface="Verdana"/>
                <a:ea typeface="ヒラギノ角ゴ Pro W3" charset="-128"/>
                <a:cs typeface="Verdana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9pPr>
          </a:lstStyle>
          <a:p>
            <a:r>
              <a:rPr lang="es-CL" b="1" dirty="0"/>
              <a:t>IX. Observaciones REM</a:t>
            </a:r>
          </a:p>
        </p:txBody>
      </p:sp>
    </p:spTree>
    <p:extLst>
      <p:ext uri="{BB962C8B-B14F-4D97-AF65-F5344CB8AC3E}">
        <p14:creationId xmlns:p14="http://schemas.microsoft.com/office/powerpoint/2010/main" val="200189948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23528" y="3501008"/>
            <a:ext cx="8640960" cy="936104"/>
          </a:xfrm>
        </p:spPr>
        <p:txBody>
          <a:bodyPr/>
          <a:lstStyle/>
          <a:p>
            <a:pPr algn="ctr"/>
            <a:r>
              <a:rPr lang="es-ES" sz="5400" b="1" dirty="0">
                <a:solidFill>
                  <a:srgbClr val="0070C0"/>
                </a:solidFill>
              </a:rPr>
              <a:t>Modificaciones REM 2021</a:t>
            </a:r>
          </a:p>
          <a:p>
            <a:pPr algn="ctr"/>
            <a:r>
              <a:rPr lang="es-ES" sz="2400" b="1" dirty="0">
                <a:solidFill>
                  <a:srgbClr val="0070C0"/>
                </a:solidFill>
              </a:rPr>
              <a:t>Posteriores a la carga del mes</a:t>
            </a:r>
          </a:p>
        </p:txBody>
      </p:sp>
    </p:spTree>
    <p:extLst>
      <p:ext uri="{BB962C8B-B14F-4D97-AF65-F5344CB8AC3E}">
        <p14:creationId xmlns:p14="http://schemas.microsoft.com/office/powerpoint/2010/main" val="3769539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11"/>
          <p:cNvSpPr txBox="1"/>
          <p:nvPr/>
        </p:nvSpPr>
        <p:spPr>
          <a:xfrm>
            <a:off x="442773" y="1273309"/>
            <a:ext cx="8102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solidFill>
                  <a:srgbClr val="FF0000"/>
                </a:solidFill>
              </a:rPr>
              <a:t>A partir del año 2018 se implementa nuevo Sistema para los requerimientos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b="19516"/>
          <a:stretch/>
        </p:blipFill>
        <p:spPr>
          <a:xfrm>
            <a:off x="2222631" y="2329116"/>
            <a:ext cx="3906650" cy="20162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Explosión 1 4"/>
          <p:cNvSpPr/>
          <p:nvPr/>
        </p:nvSpPr>
        <p:spPr>
          <a:xfrm>
            <a:off x="2483768" y="4797152"/>
            <a:ext cx="3384376" cy="1032553"/>
          </a:xfrm>
          <a:prstGeom prst="irregularSeal1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Sistema Online</a:t>
            </a:r>
          </a:p>
        </p:txBody>
      </p:sp>
      <p:sp>
        <p:nvSpPr>
          <p:cNvPr id="6" name="Título 1"/>
          <p:cNvSpPr txBox="1">
            <a:spLocks/>
          </p:cNvSpPr>
          <p:nvPr/>
        </p:nvSpPr>
        <p:spPr bwMode="auto">
          <a:xfrm>
            <a:off x="411697" y="188640"/>
            <a:ext cx="8164513" cy="531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6CB7"/>
                </a:solidFill>
                <a:latin typeface="Verdana"/>
                <a:ea typeface="ヒラギノ角ゴ Pro W3" charset="-128"/>
                <a:cs typeface="Verdana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9pPr>
          </a:lstStyle>
          <a:p>
            <a:r>
              <a:rPr lang="es-CL" b="1" dirty="0"/>
              <a:t>X. Modificaciones REM</a:t>
            </a:r>
          </a:p>
        </p:txBody>
      </p:sp>
    </p:spTree>
    <p:extLst>
      <p:ext uri="{BB962C8B-B14F-4D97-AF65-F5344CB8AC3E}">
        <p14:creationId xmlns:p14="http://schemas.microsoft.com/office/powerpoint/2010/main" val="3743377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 bwMode="auto">
          <a:xfrm>
            <a:off x="411697" y="188640"/>
            <a:ext cx="8164513" cy="531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6CB7"/>
                </a:solidFill>
                <a:latin typeface="Verdana"/>
                <a:ea typeface="ヒラギノ角ゴ Pro W3" charset="-128"/>
                <a:cs typeface="Verdana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9pPr>
          </a:lstStyle>
          <a:p>
            <a:r>
              <a:rPr lang="es-CL" b="1" dirty="0"/>
              <a:t>X. Modificaciones REM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FC0E51A-137E-4B0B-A4BD-5A924B9C79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63" t="19201" r="15350" b="5736"/>
          <a:stretch/>
        </p:blipFill>
        <p:spPr>
          <a:xfrm>
            <a:off x="179512" y="908721"/>
            <a:ext cx="8964488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439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7200AC27-256C-4485-AD25-5B707CF22C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63" t="19201" r="15350" b="6601"/>
          <a:stretch/>
        </p:blipFill>
        <p:spPr>
          <a:xfrm>
            <a:off x="251519" y="633878"/>
            <a:ext cx="8804943" cy="5243393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EE5D159D-BA6E-45D1-8E28-5F12BCA5CA0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563" t="19201" r="15350" b="74610"/>
          <a:stretch/>
        </p:blipFill>
        <p:spPr>
          <a:xfrm>
            <a:off x="179512" y="247457"/>
            <a:ext cx="8964488" cy="445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24875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EE5D159D-BA6E-45D1-8E28-5F12BCA5CA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63" t="19201" r="15350" b="74610"/>
          <a:stretch/>
        </p:blipFill>
        <p:spPr>
          <a:xfrm>
            <a:off x="179512" y="188640"/>
            <a:ext cx="8964488" cy="445239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4B592AD0-7F3B-4819-8446-BC446DED17E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563" t="17801" r="16138" b="41599"/>
          <a:stretch/>
        </p:blipFill>
        <p:spPr>
          <a:xfrm>
            <a:off x="179512" y="633878"/>
            <a:ext cx="8784976" cy="2895049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04334BA9-E9F8-45B0-BA81-1EDF138D4618}"/>
              </a:ext>
            </a:extLst>
          </p:cNvPr>
          <p:cNvSpPr txBox="1"/>
          <p:nvPr/>
        </p:nvSpPr>
        <p:spPr>
          <a:xfrm>
            <a:off x="3047703" y="6482111"/>
            <a:ext cx="2733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900" dirty="0"/>
              <a:t>* Año 2017 con muchas modificaciones desde MINSAL</a:t>
            </a:r>
          </a:p>
          <a:p>
            <a:r>
              <a:rPr lang="es-CL" sz="900" dirty="0"/>
              <a:t>** Año 2020 efecto pandemia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11C2DE6-9F39-4DA4-9DB4-004132C5C84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563" t="44400" r="15350" b="20710"/>
          <a:stretch/>
        </p:blipFill>
        <p:spPr>
          <a:xfrm>
            <a:off x="539552" y="3573016"/>
            <a:ext cx="7749745" cy="2170008"/>
          </a:xfrm>
          <a:prstGeom prst="rect">
            <a:avLst/>
          </a:prstGeom>
        </p:spPr>
      </p:pic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F1759F9B-B78E-4015-87C0-2A15896A81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5025885"/>
              </p:ext>
            </p:extLst>
          </p:nvPr>
        </p:nvGraphicFramePr>
        <p:xfrm>
          <a:off x="971600" y="5743024"/>
          <a:ext cx="2286782" cy="496514"/>
        </p:xfrm>
        <a:graphic>
          <a:graphicData uri="http://schemas.openxmlformats.org/drawingml/2006/table">
            <a:tbl>
              <a:tblPr/>
              <a:tblGrid>
                <a:gridCol w="7622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5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1038">
                <a:tc>
                  <a:txBody>
                    <a:bodyPr/>
                    <a:lstStyle/>
                    <a:p>
                      <a:pPr algn="l" fontAlgn="b">
                        <a:lnSpc>
                          <a:spcPct val="250000"/>
                        </a:lnSpc>
                      </a:pPr>
                      <a:r>
                        <a:rPr lang="es-CL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2017</a:t>
                      </a:r>
                    </a:p>
                  </a:txBody>
                  <a:tcPr marL="9052" marR="9052" marT="905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250000"/>
                        </a:lnSpc>
                      </a:pPr>
                      <a:r>
                        <a:rPr lang="es-CL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                      128</a:t>
                      </a:r>
                    </a:p>
                  </a:txBody>
                  <a:tcPr marL="9052" marR="9052" marT="905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1038">
                <a:tc>
                  <a:txBody>
                    <a:bodyPr/>
                    <a:lstStyle/>
                    <a:p>
                      <a:pPr algn="l" fontAlgn="b">
                        <a:lnSpc>
                          <a:spcPct val="250000"/>
                        </a:lnSpc>
                      </a:pPr>
                      <a:r>
                        <a:rPr lang="es-CL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2016                                     </a:t>
                      </a:r>
                    </a:p>
                  </a:txBody>
                  <a:tcPr marL="9052" marR="9052" marT="905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250000"/>
                        </a:lnSpc>
                      </a:pPr>
                      <a:r>
                        <a:rPr lang="es-CL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                        79</a:t>
                      </a:r>
                    </a:p>
                  </a:txBody>
                  <a:tcPr marL="9052" marR="9052" marT="905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6693541"/>
                  </a:ext>
                </a:extLst>
              </a:tr>
            </a:tbl>
          </a:graphicData>
        </a:graphic>
      </p:graphicFrame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D1E63017-96C1-4049-B9C3-EC6CEC6510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6508678"/>
              </p:ext>
            </p:extLst>
          </p:nvPr>
        </p:nvGraphicFramePr>
        <p:xfrm>
          <a:off x="4788024" y="5717244"/>
          <a:ext cx="2520280" cy="496514"/>
        </p:xfrm>
        <a:graphic>
          <a:graphicData uri="http://schemas.openxmlformats.org/drawingml/2006/table">
            <a:tbl>
              <a:tblPr/>
              <a:tblGrid>
                <a:gridCol w="8400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01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1038">
                <a:tc>
                  <a:txBody>
                    <a:bodyPr/>
                    <a:lstStyle/>
                    <a:p>
                      <a:pPr algn="l" fontAlgn="b">
                        <a:lnSpc>
                          <a:spcPct val="250000"/>
                        </a:lnSpc>
                      </a:pPr>
                      <a:r>
                        <a:rPr lang="es-CL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2017</a:t>
                      </a:r>
                    </a:p>
                  </a:txBody>
                  <a:tcPr marL="9052" marR="9052" marT="905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250000"/>
                        </a:lnSpc>
                      </a:pPr>
                      <a:r>
                        <a:rPr lang="es-CL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               5.285*</a:t>
                      </a:r>
                    </a:p>
                  </a:txBody>
                  <a:tcPr marL="9052" marR="9052" marT="905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1038">
                <a:tc>
                  <a:txBody>
                    <a:bodyPr/>
                    <a:lstStyle/>
                    <a:p>
                      <a:pPr algn="l" fontAlgn="b">
                        <a:lnSpc>
                          <a:spcPct val="250000"/>
                        </a:lnSpc>
                      </a:pPr>
                      <a:r>
                        <a:rPr lang="es-CL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2016                                     </a:t>
                      </a:r>
                    </a:p>
                  </a:txBody>
                  <a:tcPr marL="9052" marR="9052" marT="905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250000"/>
                        </a:lnSpc>
                      </a:pPr>
                      <a:r>
                        <a:rPr lang="es-CL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             1.775</a:t>
                      </a:r>
                    </a:p>
                  </a:txBody>
                  <a:tcPr marL="9052" marR="9052" marT="905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6693541"/>
                  </a:ext>
                </a:extLst>
              </a:tr>
            </a:tbl>
          </a:graphicData>
        </a:graphic>
      </p:graphicFrame>
      <p:sp>
        <p:nvSpPr>
          <p:cNvPr id="3" name="Flecha: hacia abajo 2">
            <a:extLst>
              <a:ext uri="{FF2B5EF4-FFF2-40B4-BE49-F238E27FC236}">
                <a16:creationId xmlns:a16="http://schemas.microsoft.com/office/drawing/2014/main" id="{9ED3106E-1655-4E7D-ABCD-0F8E1EB0D25A}"/>
              </a:ext>
            </a:extLst>
          </p:cNvPr>
          <p:cNvSpPr/>
          <p:nvPr/>
        </p:nvSpPr>
        <p:spPr>
          <a:xfrm rot="10800000">
            <a:off x="3203849" y="4869160"/>
            <a:ext cx="216024" cy="288032"/>
          </a:xfrm>
          <a:prstGeom prst="downArrow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Flecha: hacia abajo 10">
            <a:extLst>
              <a:ext uri="{FF2B5EF4-FFF2-40B4-BE49-F238E27FC236}">
                <a16:creationId xmlns:a16="http://schemas.microsoft.com/office/drawing/2014/main" id="{49AE7735-1B81-4CA8-B39A-0844F46B90D4}"/>
              </a:ext>
            </a:extLst>
          </p:cNvPr>
          <p:cNvSpPr/>
          <p:nvPr/>
        </p:nvSpPr>
        <p:spPr>
          <a:xfrm rot="10800000">
            <a:off x="7092280" y="4869160"/>
            <a:ext cx="216024" cy="288032"/>
          </a:xfrm>
          <a:prstGeom prst="downArrow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D37F442B-29F1-4C9D-A1BC-36824468334F}"/>
              </a:ext>
            </a:extLst>
          </p:cNvPr>
          <p:cNvSpPr/>
          <p:nvPr/>
        </p:nvSpPr>
        <p:spPr>
          <a:xfrm>
            <a:off x="827584" y="4825071"/>
            <a:ext cx="2349145" cy="476137"/>
          </a:xfrm>
          <a:prstGeom prst="rect">
            <a:avLst/>
          </a:prstGeom>
          <a:noFill/>
          <a:ln>
            <a:solidFill>
              <a:srgbClr val="FF505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ln>
                <a:solidFill>
                  <a:schemeClr val="tx1"/>
                </a:solidFill>
                <a:prstDash val="dash"/>
              </a:ln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6DF61FF8-679B-47F3-91BE-455A159D79A5}"/>
              </a:ext>
            </a:extLst>
          </p:cNvPr>
          <p:cNvSpPr/>
          <p:nvPr/>
        </p:nvSpPr>
        <p:spPr>
          <a:xfrm>
            <a:off x="4671127" y="4825071"/>
            <a:ext cx="2349145" cy="476137"/>
          </a:xfrm>
          <a:prstGeom prst="rect">
            <a:avLst/>
          </a:prstGeom>
          <a:noFill/>
          <a:ln>
            <a:solidFill>
              <a:srgbClr val="FF505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ln>
                <a:solidFill>
                  <a:schemeClr val="tx1"/>
                </a:solidFill>
                <a:prstDash val="dash"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13071033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0361" y="808831"/>
            <a:ext cx="8177213" cy="459929"/>
          </a:xfrm>
        </p:spPr>
        <p:txBody>
          <a:bodyPr/>
          <a:lstStyle/>
          <a:p>
            <a:r>
              <a:rPr lang="es-ES_tradnl" b="1" dirty="0">
                <a:solidFill>
                  <a:srgbClr val="FF0000"/>
                </a:solidFill>
              </a:rPr>
              <a:t>Estadísticas del mes</a:t>
            </a:r>
            <a:endParaRPr lang="es-CL" b="1" dirty="0">
              <a:solidFill>
                <a:srgbClr val="FF0000"/>
              </a:solidFill>
            </a:endParaRPr>
          </a:p>
        </p:txBody>
      </p:sp>
      <p:sp>
        <p:nvSpPr>
          <p:cNvPr id="4" name="Rectangle 61"/>
          <p:cNvSpPr>
            <a:spLocks noChangeArrowheads="1"/>
          </p:cNvSpPr>
          <p:nvPr/>
        </p:nvSpPr>
        <p:spPr bwMode="auto">
          <a:xfrm>
            <a:off x="250825" y="5301580"/>
            <a:ext cx="8569325" cy="431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5" name="Line 29"/>
          <p:cNvSpPr>
            <a:spLocks noChangeShapeType="1"/>
          </p:cNvSpPr>
          <p:nvPr/>
        </p:nvSpPr>
        <p:spPr bwMode="auto">
          <a:xfrm>
            <a:off x="250825" y="1340768"/>
            <a:ext cx="8569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L"/>
          </a:p>
        </p:txBody>
      </p:sp>
      <p:sp>
        <p:nvSpPr>
          <p:cNvPr id="6" name="Line 30"/>
          <p:cNvSpPr>
            <a:spLocks noChangeShapeType="1"/>
          </p:cNvSpPr>
          <p:nvPr/>
        </p:nvSpPr>
        <p:spPr bwMode="auto">
          <a:xfrm>
            <a:off x="250825" y="2171023"/>
            <a:ext cx="8569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L"/>
          </a:p>
        </p:txBody>
      </p:sp>
      <p:sp>
        <p:nvSpPr>
          <p:cNvPr id="7" name="Line 31"/>
          <p:cNvSpPr>
            <a:spLocks noChangeShapeType="1"/>
          </p:cNvSpPr>
          <p:nvPr/>
        </p:nvSpPr>
        <p:spPr bwMode="auto">
          <a:xfrm>
            <a:off x="250825" y="1340768"/>
            <a:ext cx="0" cy="43926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L"/>
          </a:p>
        </p:txBody>
      </p:sp>
      <p:sp>
        <p:nvSpPr>
          <p:cNvPr id="8" name="Text Box 33"/>
          <p:cNvSpPr txBox="1">
            <a:spLocks noChangeArrowheads="1"/>
          </p:cNvSpPr>
          <p:nvPr/>
        </p:nvSpPr>
        <p:spPr bwMode="auto">
          <a:xfrm>
            <a:off x="2995034" y="1405539"/>
            <a:ext cx="89095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ES_tradnl" sz="1200" b="1" dirty="0"/>
              <a:t>DEGI – SSO</a:t>
            </a:r>
            <a:endParaRPr lang="es-ES" sz="1200" b="1" dirty="0"/>
          </a:p>
        </p:txBody>
      </p:sp>
      <p:sp>
        <p:nvSpPr>
          <p:cNvPr id="9" name="Line 34"/>
          <p:cNvSpPr>
            <a:spLocks noChangeShapeType="1"/>
          </p:cNvSpPr>
          <p:nvPr/>
        </p:nvSpPr>
        <p:spPr bwMode="auto">
          <a:xfrm>
            <a:off x="1619672" y="1340768"/>
            <a:ext cx="0" cy="43926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L"/>
          </a:p>
        </p:txBody>
      </p:sp>
      <p:sp>
        <p:nvSpPr>
          <p:cNvPr id="11" name="Line 36"/>
          <p:cNvSpPr>
            <a:spLocks noChangeShapeType="1"/>
          </p:cNvSpPr>
          <p:nvPr/>
        </p:nvSpPr>
        <p:spPr bwMode="auto">
          <a:xfrm>
            <a:off x="5292080" y="1340768"/>
            <a:ext cx="0" cy="43926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L"/>
          </a:p>
        </p:txBody>
      </p:sp>
      <p:sp>
        <p:nvSpPr>
          <p:cNvPr id="12" name="Line 37"/>
          <p:cNvSpPr>
            <a:spLocks noChangeShapeType="1"/>
          </p:cNvSpPr>
          <p:nvPr/>
        </p:nvSpPr>
        <p:spPr bwMode="auto">
          <a:xfrm>
            <a:off x="8820150" y="1340768"/>
            <a:ext cx="0" cy="43926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L"/>
          </a:p>
        </p:txBody>
      </p:sp>
      <p:grpSp>
        <p:nvGrpSpPr>
          <p:cNvPr id="51" name="Grupo 50"/>
          <p:cNvGrpSpPr/>
          <p:nvPr/>
        </p:nvGrpSpPr>
        <p:grpSpPr>
          <a:xfrm>
            <a:off x="5003800" y="2710784"/>
            <a:ext cx="1917003" cy="1521247"/>
            <a:chOff x="5003800" y="2600609"/>
            <a:chExt cx="1917003" cy="1521247"/>
          </a:xfrm>
        </p:grpSpPr>
        <p:sp>
          <p:nvSpPr>
            <p:cNvPr id="24" name="Line 53"/>
            <p:cNvSpPr>
              <a:spLocks noChangeShapeType="1"/>
            </p:cNvSpPr>
            <p:nvPr/>
          </p:nvSpPr>
          <p:spPr bwMode="auto">
            <a:xfrm flipV="1">
              <a:off x="5003800" y="3269320"/>
              <a:ext cx="1152376" cy="33919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CL"/>
            </a:p>
          </p:txBody>
        </p:sp>
        <p:pic>
          <p:nvPicPr>
            <p:cNvPr id="21" name="Picture 50" descr="j020546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0369" y="2600609"/>
              <a:ext cx="1390434" cy="15212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6" name="Line 56"/>
          <p:cNvSpPr>
            <a:spLocks noChangeShapeType="1"/>
          </p:cNvSpPr>
          <p:nvPr/>
        </p:nvSpPr>
        <p:spPr bwMode="auto">
          <a:xfrm>
            <a:off x="250825" y="5301580"/>
            <a:ext cx="8569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L"/>
          </a:p>
        </p:txBody>
      </p:sp>
      <p:sp>
        <p:nvSpPr>
          <p:cNvPr id="27" name="Line 57"/>
          <p:cNvSpPr>
            <a:spLocks noChangeShapeType="1"/>
          </p:cNvSpPr>
          <p:nvPr/>
        </p:nvSpPr>
        <p:spPr bwMode="auto">
          <a:xfrm>
            <a:off x="250825" y="5733380"/>
            <a:ext cx="8569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L"/>
          </a:p>
        </p:txBody>
      </p:sp>
      <p:sp>
        <p:nvSpPr>
          <p:cNvPr id="28" name="Text Box 60"/>
          <p:cNvSpPr txBox="1">
            <a:spLocks noChangeArrowheads="1"/>
          </p:cNvSpPr>
          <p:nvPr/>
        </p:nvSpPr>
        <p:spPr bwMode="auto">
          <a:xfrm>
            <a:off x="467544" y="5396830"/>
            <a:ext cx="772038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ES_tradnl" sz="1200" dirty="0"/>
              <a:t>1 a 5 día                                          6 al 11 día                                   </a:t>
            </a:r>
            <a:r>
              <a:rPr lang="es-ES_tradnl" sz="1200" b="1" dirty="0">
                <a:solidFill>
                  <a:srgbClr val="FF0000"/>
                </a:solidFill>
              </a:rPr>
              <a:t>12 a 13                              </a:t>
            </a:r>
            <a:r>
              <a:rPr lang="es-ES_tradnl" sz="1200" dirty="0"/>
              <a:t>14  día                                       15 día</a:t>
            </a:r>
            <a:endParaRPr lang="es-ES" sz="1200" dirty="0"/>
          </a:p>
        </p:txBody>
      </p:sp>
      <p:grpSp>
        <p:nvGrpSpPr>
          <p:cNvPr id="50" name="Grupo 49"/>
          <p:cNvGrpSpPr/>
          <p:nvPr/>
        </p:nvGrpSpPr>
        <p:grpSpPr>
          <a:xfrm>
            <a:off x="3419549" y="2586526"/>
            <a:ext cx="1733382" cy="1384697"/>
            <a:chOff x="3419549" y="2476351"/>
            <a:chExt cx="1733382" cy="1384697"/>
          </a:xfrm>
        </p:grpSpPr>
        <p:sp>
          <p:nvSpPr>
            <p:cNvPr id="22" name="Line 51"/>
            <p:cNvSpPr>
              <a:spLocks noChangeShapeType="1"/>
            </p:cNvSpPr>
            <p:nvPr/>
          </p:nvSpPr>
          <p:spPr bwMode="auto">
            <a:xfrm flipV="1">
              <a:off x="3419549" y="3240572"/>
              <a:ext cx="819624" cy="31496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4181504" y="3073201"/>
              <a:ext cx="971427" cy="787847"/>
            </a:xfrm>
            <a:prstGeom prst="can">
              <a:avLst>
                <a:gd name="adj" fmla="val 26586"/>
              </a:avLst>
            </a:prstGeom>
            <a:solidFill>
              <a:srgbClr val="FF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s-ES_tradnl" sz="1200" b="1" dirty="0"/>
                <a:t>Base de </a:t>
              </a:r>
            </a:p>
            <a:p>
              <a:pPr algn="ctr"/>
              <a:r>
                <a:rPr lang="es-ES_tradnl" sz="1200" b="1" dirty="0"/>
                <a:t>Datos</a:t>
              </a:r>
              <a:endParaRPr lang="es-ES" sz="1200" b="1" dirty="0"/>
            </a:p>
          </p:txBody>
        </p:sp>
        <p:pic>
          <p:nvPicPr>
            <p:cNvPr id="29" name="Picture 55" descr="j0223743"/>
            <p:cNvPicPr>
              <a:picLocks noChangeAspect="1" noChangeArrowheads="1" noCrop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3788" y="2476351"/>
              <a:ext cx="726857" cy="508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3" name="Grupo 22"/>
          <p:cNvGrpSpPr/>
          <p:nvPr/>
        </p:nvGrpSpPr>
        <p:grpSpPr>
          <a:xfrm>
            <a:off x="1328218" y="2393867"/>
            <a:ext cx="2517938" cy="2258378"/>
            <a:chOff x="1328218" y="2283692"/>
            <a:chExt cx="2517938" cy="2258378"/>
          </a:xfrm>
        </p:grpSpPr>
        <p:pic>
          <p:nvPicPr>
            <p:cNvPr id="14" name="Picture 39" descr="j029012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1182" y="2841310"/>
              <a:ext cx="1436688" cy="1273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Line 43"/>
            <p:cNvSpPr>
              <a:spLocks noChangeShapeType="1"/>
            </p:cNvSpPr>
            <p:nvPr/>
          </p:nvSpPr>
          <p:spPr bwMode="auto">
            <a:xfrm>
              <a:off x="1328218" y="2722905"/>
              <a:ext cx="1034657" cy="26556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CL"/>
            </a:p>
          </p:txBody>
        </p:sp>
        <p:pic>
          <p:nvPicPr>
            <p:cNvPr id="25" name="Picture 55" descr="j0223743"/>
            <p:cNvPicPr>
              <a:picLocks noChangeAspect="1" noChangeArrowheads="1" noCrop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5887" y="3953881"/>
              <a:ext cx="840269" cy="5881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55" descr="j0223743"/>
            <p:cNvPicPr>
              <a:picLocks noChangeAspect="1" noChangeArrowheads="1" noCrop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762824" y="2283692"/>
              <a:ext cx="792088" cy="5544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55" descr="j0223743"/>
            <p:cNvPicPr>
              <a:picLocks noChangeAspect="1" noChangeArrowheads="1" noCrop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782475" y="3857652"/>
              <a:ext cx="852285" cy="596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3" name="Line 36"/>
          <p:cNvSpPr>
            <a:spLocks noChangeShapeType="1"/>
          </p:cNvSpPr>
          <p:nvPr/>
        </p:nvSpPr>
        <p:spPr bwMode="auto">
          <a:xfrm>
            <a:off x="7020272" y="1340768"/>
            <a:ext cx="0" cy="43926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L"/>
          </a:p>
        </p:txBody>
      </p:sp>
      <p:sp>
        <p:nvSpPr>
          <p:cNvPr id="37" name="2 Marcador de contenido"/>
          <p:cNvSpPr txBox="1">
            <a:spLocks/>
          </p:cNvSpPr>
          <p:nvPr/>
        </p:nvSpPr>
        <p:spPr bwMode="auto">
          <a:xfrm>
            <a:off x="457944" y="5834146"/>
            <a:ext cx="8177213" cy="870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595959"/>
                </a:solidFill>
                <a:latin typeface="+mn-lt"/>
                <a:ea typeface="ヒラギノ角ゴ Pro W3" charset="-128"/>
                <a:cs typeface="ヒラギノ角ゴ Pro W3" charset="-128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rgbClr val="595959"/>
                </a:solidFill>
                <a:latin typeface="+mn-lt"/>
                <a:ea typeface="ヒラギノ角ゴ Pro W3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rgbClr val="595959"/>
                </a:solidFill>
                <a:latin typeface="+mn-lt"/>
                <a:ea typeface="ヒラギノ角ゴ Pro W3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rgbClr val="595959"/>
                </a:solidFill>
                <a:latin typeface="+mn-lt"/>
                <a:ea typeface="ヒラギノ角ゴ Pro W3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 kern="1200">
                <a:solidFill>
                  <a:srgbClr val="595959"/>
                </a:solidFill>
                <a:latin typeface="+mn-lt"/>
                <a:ea typeface="ヒラギノ角ゴ Pro W3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1600" b="1" dirty="0">
                <a:solidFill>
                  <a:srgbClr val="FF0000"/>
                </a:solidFill>
              </a:rPr>
              <a:t>El referente REM-DEGI se informará en pág. web</a:t>
            </a:r>
          </a:p>
          <a:p>
            <a:r>
              <a:rPr lang="es-ES_tradnl" sz="1600" b="1" dirty="0">
                <a:solidFill>
                  <a:sysClr val="windowText" lastClr="000000"/>
                </a:solidFill>
              </a:rPr>
              <a:t>Tiempo de espera para recibir requerimiento de modificaciones REM (hasta el día 08 hábil)</a:t>
            </a:r>
            <a:endParaRPr lang="es-CL" sz="1600" b="1" dirty="0">
              <a:solidFill>
                <a:sysClr val="windowText" lastClr="000000"/>
              </a:solidFill>
            </a:endParaRPr>
          </a:p>
        </p:txBody>
      </p:sp>
      <p:sp>
        <p:nvSpPr>
          <p:cNvPr id="38" name="Line 34"/>
          <p:cNvSpPr>
            <a:spLocks noChangeShapeType="1"/>
          </p:cNvSpPr>
          <p:nvPr/>
        </p:nvSpPr>
        <p:spPr bwMode="auto">
          <a:xfrm>
            <a:off x="3995936" y="1682538"/>
            <a:ext cx="0" cy="4050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L"/>
          </a:p>
        </p:txBody>
      </p:sp>
      <p:sp>
        <p:nvSpPr>
          <p:cNvPr id="39" name="Text Box 33"/>
          <p:cNvSpPr txBox="1">
            <a:spLocks noChangeArrowheads="1"/>
          </p:cNvSpPr>
          <p:nvPr/>
        </p:nvSpPr>
        <p:spPr bwMode="auto">
          <a:xfrm>
            <a:off x="338895" y="1590253"/>
            <a:ext cx="126541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ES_tradnl" sz="1200" b="1" dirty="0"/>
              <a:t>Establecimientos</a:t>
            </a:r>
            <a:endParaRPr lang="es-ES" sz="1200" b="1" dirty="0"/>
          </a:p>
        </p:txBody>
      </p:sp>
      <p:sp>
        <p:nvSpPr>
          <p:cNvPr id="41" name="Text Box 33"/>
          <p:cNvSpPr txBox="1">
            <a:spLocks noChangeArrowheads="1"/>
          </p:cNvSpPr>
          <p:nvPr/>
        </p:nvSpPr>
        <p:spPr bwMode="auto">
          <a:xfrm>
            <a:off x="7560979" y="1502709"/>
            <a:ext cx="79079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s-ES_tradnl" sz="1200" b="1" dirty="0"/>
              <a:t>Pág. WEB</a:t>
            </a:r>
          </a:p>
          <a:p>
            <a:pPr algn="ctr"/>
            <a:r>
              <a:rPr lang="es-ES_tradnl" sz="1200" b="1" dirty="0"/>
              <a:t>DEGI</a:t>
            </a:r>
          </a:p>
        </p:txBody>
      </p:sp>
      <p:sp>
        <p:nvSpPr>
          <p:cNvPr id="42" name="Text Box 33"/>
          <p:cNvSpPr txBox="1">
            <a:spLocks noChangeArrowheads="1"/>
          </p:cNvSpPr>
          <p:nvPr/>
        </p:nvSpPr>
        <p:spPr bwMode="auto">
          <a:xfrm>
            <a:off x="5618451" y="1588699"/>
            <a:ext cx="102438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ES_tradnl" sz="1200" b="1" dirty="0"/>
              <a:t>MINSAL-DEIS</a:t>
            </a:r>
            <a:endParaRPr lang="es-ES" sz="1200" b="1" dirty="0"/>
          </a:p>
        </p:txBody>
      </p:sp>
      <p:sp>
        <p:nvSpPr>
          <p:cNvPr id="43" name="Text Box 33"/>
          <p:cNvSpPr txBox="1">
            <a:spLocks noChangeArrowheads="1"/>
          </p:cNvSpPr>
          <p:nvPr/>
        </p:nvSpPr>
        <p:spPr bwMode="auto">
          <a:xfrm>
            <a:off x="1877687" y="1748158"/>
            <a:ext cx="157818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ES_tradnl" sz="1200" b="1" dirty="0"/>
              <a:t>Recepción, Validación</a:t>
            </a:r>
            <a:endParaRPr lang="es-ES" sz="1200" b="1" dirty="0"/>
          </a:p>
        </p:txBody>
      </p:sp>
      <p:sp>
        <p:nvSpPr>
          <p:cNvPr id="44" name="Text Box 33"/>
          <p:cNvSpPr txBox="1">
            <a:spLocks noChangeArrowheads="1"/>
          </p:cNvSpPr>
          <p:nvPr/>
        </p:nvSpPr>
        <p:spPr bwMode="auto">
          <a:xfrm>
            <a:off x="4102835" y="1742340"/>
            <a:ext cx="108234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ES_tradnl" sz="1200" b="1" dirty="0"/>
              <a:t>Consolidación</a:t>
            </a:r>
            <a:endParaRPr lang="es-ES" sz="1200" b="1" dirty="0"/>
          </a:p>
        </p:txBody>
      </p:sp>
      <p:sp>
        <p:nvSpPr>
          <p:cNvPr id="45" name="Line 30"/>
          <p:cNvSpPr>
            <a:spLocks noChangeShapeType="1"/>
          </p:cNvSpPr>
          <p:nvPr/>
        </p:nvSpPr>
        <p:spPr bwMode="auto">
          <a:xfrm>
            <a:off x="1619672" y="1684214"/>
            <a:ext cx="367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L"/>
          </a:p>
        </p:txBody>
      </p:sp>
      <p:pic>
        <p:nvPicPr>
          <p:cNvPr id="30" name="Picture 55" descr="j0223743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4148" y="3468908"/>
            <a:ext cx="852285" cy="59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Grupo 19"/>
          <p:cNvGrpSpPr/>
          <p:nvPr/>
        </p:nvGrpSpPr>
        <p:grpSpPr>
          <a:xfrm>
            <a:off x="280258" y="2620380"/>
            <a:ext cx="974910" cy="2464804"/>
            <a:chOff x="280258" y="2510205"/>
            <a:chExt cx="974910" cy="2464804"/>
          </a:xfrm>
        </p:grpSpPr>
        <p:sp>
          <p:nvSpPr>
            <p:cNvPr id="16" name="Line 42"/>
            <p:cNvSpPr>
              <a:spLocks noChangeShapeType="1"/>
            </p:cNvSpPr>
            <p:nvPr/>
          </p:nvSpPr>
          <p:spPr bwMode="auto">
            <a:xfrm flipH="1">
              <a:off x="662334" y="3782560"/>
              <a:ext cx="337176" cy="67120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CL"/>
            </a:p>
          </p:txBody>
        </p:sp>
        <p:pic>
          <p:nvPicPr>
            <p:cNvPr id="46" name="Picture 38" descr="admiralClubForms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258" y="2858730"/>
              <a:ext cx="450930" cy="4509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Picture 38" descr="admiralClubForms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4238" y="2510205"/>
              <a:ext cx="450930" cy="4509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" name="Line 42"/>
            <p:cNvSpPr>
              <a:spLocks noChangeShapeType="1"/>
            </p:cNvSpPr>
            <p:nvPr/>
          </p:nvSpPr>
          <p:spPr bwMode="auto">
            <a:xfrm flipH="1" flipV="1">
              <a:off x="588001" y="3127895"/>
              <a:ext cx="426607" cy="32809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49" name="Line 42"/>
            <p:cNvSpPr>
              <a:spLocks noChangeShapeType="1"/>
            </p:cNvSpPr>
            <p:nvPr/>
          </p:nvSpPr>
          <p:spPr bwMode="auto">
            <a:xfrm flipH="1" flipV="1">
              <a:off x="1038930" y="2939914"/>
              <a:ext cx="55262" cy="46718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CL"/>
            </a:p>
          </p:txBody>
        </p:sp>
        <p:pic>
          <p:nvPicPr>
            <p:cNvPr id="13" name="Picture 38" descr="admiralClubForms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962" y="4208247"/>
              <a:ext cx="766763" cy="7667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7"/>
          <a:srcRect l="21697" t="8065" r="21441" b="28334"/>
          <a:stretch/>
        </p:blipFill>
        <p:spPr>
          <a:xfrm>
            <a:off x="7148455" y="2987457"/>
            <a:ext cx="1562008" cy="982753"/>
          </a:xfrm>
          <a:prstGeom prst="rect">
            <a:avLst/>
          </a:prstGeom>
          <a:ln w="952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2" name="Título 1"/>
          <p:cNvSpPr txBox="1">
            <a:spLocks/>
          </p:cNvSpPr>
          <p:nvPr/>
        </p:nvSpPr>
        <p:spPr bwMode="auto">
          <a:xfrm>
            <a:off x="411697" y="188640"/>
            <a:ext cx="8164513" cy="531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6CB7"/>
                </a:solidFill>
                <a:latin typeface="Verdana"/>
                <a:ea typeface="ヒラギノ角ゴ Pro W3" charset="-128"/>
                <a:cs typeface="Verdana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9pPr>
          </a:lstStyle>
          <a:p>
            <a:r>
              <a:rPr lang="es-CL" b="1" dirty="0"/>
              <a:t>XI. Flujo de Estadística REM</a:t>
            </a:r>
          </a:p>
        </p:txBody>
      </p:sp>
    </p:spTree>
    <p:extLst>
      <p:ext uri="{BB962C8B-B14F-4D97-AF65-F5344CB8AC3E}">
        <p14:creationId xmlns:p14="http://schemas.microsoft.com/office/powerpoint/2010/main" val="3981553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395537" y="191834"/>
            <a:ext cx="7992888" cy="1052518"/>
          </a:xfrm>
        </p:spPr>
        <p:txBody>
          <a:bodyPr/>
          <a:lstStyle/>
          <a:p>
            <a:r>
              <a:rPr lang="es-CL" dirty="0"/>
              <a:t>Calendario de Entrega Estadística REM año 2022</a:t>
            </a:r>
          </a:p>
        </p:txBody>
      </p:sp>
      <p:sp>
        <p:nvSpPr>
          <p:cNvPr id="4" name="AutoShape 2" descr="Resultado de imagen para calendario 2020 chi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1276440"/>
              </p:ext>
            </p:extLst>
          </p:nvPr>
        </p:nvGraphicFramePr>
        <p:xfrm>
          <a:off x="722800" y="1107679"/>
          <a:ext cx="7488832" cy="42868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029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882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976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9705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600" dirty="0">
                          <a:effectLst/>
                        </a:rPr>
                        <a:t>CALENDARIO REM - DEGI</a:t>
                      </a:r>
                      <a:endParaRPr lang="es-C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4625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600" dirty="0">
                          <a:solidFill>
                            <a:sysClr val="windowText" lastClr="000000"/>
                          </a:solidFill>
                          <a:effectLst/>
                        </a:rPr>
                        <a:t>PLAZOS ESTADISTICOS SERIE A, BM, BS, D y P</a:t>
                      </a:r>
                      <a:endParaRPr lang="es-CL" sz="16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8435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600" dirty="0">
                          <a:effectLst/>
                        </a:rPr>
                        <a:t>AÑO 2022</a:t>
                      </a:r>
                      <a:endParaRPr lang="es-C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8435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600" dirty="0">
                          <a:effectLst/>
                        </a:rPr>
                        <a:t> </a:t>
                      </a:r>
                      <a:endParaRPr lang="es-C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54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600" b="1" dirty="0">
                          <a:solidFill>
                            <a:schemeClr val="bg1"/>
                          </a:solidFill>
                          <a:effectLst/>
                        </a:rPr>
                        <a:t>Mes</a:t>
                      </a:r>
                      <a:endParaRPr lang="es-CL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600" b="1" dirty="0">
                          <a:solidFill>
                            <a:schemeClr val="bg1"/>
                          </a:solidFill>
                          <a:effectLst/>
                        </a:rPr>
                        <a:t>Plazo de Entrega </a:t>
                      </a:r>
                      <a:endParaRPr lang="es-CL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600" b="1" dirty="0">
                          <a:solidFill>
                            <a:schemeClr val="bg1"/>
                          </a:solidFill>
                          <a:effectLst/>
                        </a:rPr>
                        <a:t>Recepción de</a:t>
                      </a:r>
                      <a:r>
                        <a:rPr lang="es-CL" sz="1600" b="1" baseline="0" dirty="0">
                          <a:solidFill>
                            <a:schemeClr val="bg1"/>
                          </a:solidFill>
                          <a:effectLst/>
                        </a:rPr>
                        <a:t> Modificaciones</a:t>
                      </a:r>
                      <a:endParaRPr lang="es-CL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960">
                <a:tc>
                  <a:txBody>
                    <a:bodyPr/>
                    <a:lstStyle/>
                    <a:p>
                      <a:pPr algn="l" fontAlgn="b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Enero 2022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Lunes 7 de Febrero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Jueves 10 de Febrero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1770">
                <a:tc>
                  <a:txBody>
                    <a:bodyPr/>
                    <a:lstStyle/>
                    <a:p>
                      <a:pPr algn="l" fontAlgn="b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Febrero 2022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Lunes 7 de Marzo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Jueves 10 de Marzo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6360">
                <a:tc>
                  <a:txBody>
                    <a:bodyPr/>
                    <a:lstStyle/>
                    <a:p>
                      <a:pPr algn="l" fontAlgn="b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Marzo 2022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Jueves 7 de Abril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Martes 12 de Abril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1290">
                <a:tc>
                  <a:txBody>
                    <a:bodyPr/>
                    <a:lstStyle/>
                    <a:p>
                      <a:pPr algn="l" fontAlgn="b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Abril 2022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Viernes 6 de Mayo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Miercoles 11 de Mayo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4940">
                <a:tc>
                  <a:txBody>
                    <a:bodyPr/>
                    <a:lstStyle/>
                    <a:p>
                      <a:pPr algn="l" fontAlgn="b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Mayo 2022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Martes 7 de Junio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Viernes 10 de Junio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pPr algn="l" fontAlgn="b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Junio 2022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Jueves 7 de Julio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Martes 12 de Julio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33350">
                <a:tc>
                  <a:txBody>
                    <a:bodyPr/>
                    <a:lstStyle/>
                    <a:p>
                      <a:pPr algn="l" fontAlgn="b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Julio 2022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Viernes 5 de Agosto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Miercoles 10 de Agosto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18110">
                <a:tc>
                  <a:txBody>
                    <a:bodyPr/>
                    <a:lstStyle/>
                    <a:p>
                      <a:pPr algn="l" fontAlgn="b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Agosto 2022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Miercoles 7 de Septiembre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Lunes 12 de Septiembre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11760">
                <a:tc>
                  <a:txBody>
                    <a:bodyPr/>
                    <a:lstStyle/>
                    <a:p>
                      <a:pPr algn="l" fontAlgn="b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Septiembre 2022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Viernes 7 de Octubre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Jueves 13 de Octubre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96520">
                <a:tc>
                  <a:txBody>
                    <a:bodyPr/>
                    <a:lstStyle/>
                    <a:p>
                      <a:pPr algn="l" fontAlgn="b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Octubre 2022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Martes 8 de Noviembre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Viernes 11 de Noviembre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44450">
                <a:tc>
                  <a:txBody>
                    <a:bodyPr/>
                    <a:lstStyle/>
                    <a:p>
                      <a:pPr algn="l" fontAlgn="b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Noviembre 2022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Miercoles 7 deNoviembre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Martes 13 de Diciembre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44450">
                <a:tc>
                  <a:txBody>
                    <a:bodyPr/>
                    <a:lstStyle/>
                    <a:p>
                      <a:pPr algn="l" fontAlgn="b"/>
                      <a:r>
                        <a:rPr lang="es-C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Diciembre 2022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Viernes 6 de Enero 2023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Miércoles 11 de Enero 2023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624745" y="5426060"/>
            <a:ext cx="7511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b="1" dirty="0">
                <a:solidFill>
                  <a:srgbClr val="00B050"/>
                </a:solidFill>
              </a:rPr>
              <a:t>Nota</a:t>
            </a:r>
            <a:r>
              <a:rPr lang="es-CL" sz="1400" dirty="0">
                <a:solidFill>
                  <a:srgbClr val="00B050"/>
                </a:solidFill>
              </a:rPr>
              <a:t>: </a:t>
            </a:r>
          </a:p>
          <a:p>
            <a:r>
              <a:rPr lang="es-CL" sz="1400" dirty="0">
                <a:solidFill>
                  <a:srgbClr val="00B050"/>
                </a:solidFill>
              </a:rPr>
              <a:t>El Hospital Base San José Osorno tiene una fecha distinta por la cantidad de registros.</a:t>
            </a:r>
          </a:p>
        </p:txBody>
      </p:sp>
    </p:spTree>
    <p:extLst>
      <p:ext uri="{BB962C8B-B14F-4D97-AF65-F5344CB8AC3E}">
        <p14:creationId xmlns:p14="http://schemas.microsoft.com/office/powerpoint/2010/main" val="95913219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1943" y="836712"/>
            <a:ext cx="8164513" cy="494929"/>
          </a:xfrm>
        </p:spPr>
        <p:txBody>
          <a:bodyPr/>
          <a:lstStyle/>
          <a:p>
            <a:r>
              <a:rPr lang="es-CL" sz="1600" dirty="0">
                <a:solidFill>
                  <a:srgbClr val="FF0000"/>
                </a:solidFill>
              </a:rPr>
              <a:t>Cada Establecimiento debe conformar su equipo Estadístico con: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3568" y="1196752"/>
            <a:ext cx="8177213" cy="2160240"/>
          </a:xfrm>
        </p:spPr>
        <p:txBody>
          <a:bodyPr/>
          <a:lstStyle/>
          <a:p>
            <a:r>
              <a:rPr lang="es-CL" sz="1800" dirty="0"/>
              <a:t>Equipo Estadístico con respectiva resolución</a:t>
            </a:r>
          </a:p>
          <a:p>
            <a:pPr lvl="1"/>
            <a:r>
              <a:rPr lang="es-CL" sz="1600" dirty="0"/>
              <a:t>Encargado Estadistica, Profesional</a:t>
            </a:r>
          </a:p>
          <a:p>
            <a:pPr lvl="1"/>
            <a:r>
              <a:rPr lang="es-CL" sz="1600" dirty="0"/>
              <a:t>Digitador</a:t>
            </a:r>
          </a:p>
          <a:p>
            <a:pPr lvl="1"/>
            <a:r>
              <a:rPr lang="es-CL" sz="1600" dirty="0"/>
              <a:t>Reemplazo</a:t>
            </a:r>
          </a:p>
          <a:p>
            <a:r>
              <a:rPr lang="es-CL" sz="1800" dirty="0"/>
              <a:t>Proceso Estadístico a nivel local</a:t>
            </a:r>
          </a:p>
          <a:p>
            <a:pPr lvl="1"/>
            <a:r>
              <a:rPr lang="es-CL" sz="1600" dirty="0"/>
              <a:t>Replicar Flujo de Estadistica REM a su equipo</a:t>
            </a:r>
          </a:p>
          <a:p>
            <a:pPr lvl="1"/>
            <a:r>
              <a:rPr lang="es-CL" sz="1600" dirty="0"/>
              <a:t>Generar informe a Director con entrega de información</a:t>
            </a:r>
          </a:p>
          <a:p>
            <a:pPr lvl="1"/>
            <a:endParaRPr lang="es-CL" sz="1600" dirty="0"/>
          </a:p>
          <a:p>
            <a:pPr lvl="1"/>
            <a:endParaRPr lang="es-CL" sz="1600" dirty="0"/>
          </a:p>
          <a:p>
            <a:pPr lvl="1"/>
            <a:endParaRPr lang="es-CL" sz="1600" dirty="0"/>
          </a:p>
          <a:p>
            <a:pPr lvl="1"/>
            <a:endParaRPr lang="es-CL" sz="1600" dirty="0"/>
          </a:p>
        </p:txBody>
      </p:sp>
      <p:sp>
        <p:nvSpPr>
          <p:cNvPr id="4" name="1 Título"/>
          <p:cNvSpPr txBox="1">
            <a:spLocks/>
          </p:cNvSpPr>
          <p:nvPr/>
        </p:nvSpPr>
        <p:spPr bwMode="auto">
          <a:xfrm>
            <a:off x="467544" y="332656"/>
            <a:ext cx="7849369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6CB7"/>
                </a:solidFill>
                <a:latin typeface="Verdana"/>
                <a:ea typeface="ヒラギノ角ゴ Pro W3" charset="-128"/>
                <a:cs typeface="Verdana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9pPr>
          </a:lstStyle>
          <a:p>
            <a:r>
              <a:rPr lang="es-ES" b="1" dirty="0"/>
              <a:t>No Olvidar…</a:t>
            </a:r>
            <a:br>
              <a:rPr lang="es-ES" sz="1800" dirty="0"/>
            </a:br>
            <a:endParaRPr lang="es-ES" sz="1800" dirty="0"/>
          </a:p>
        </p:txBody>
      </p:sp>
      <p:sp>
        <p:nvSpPr>
          <p:cNvPr id="5" name="Título 1"/>
          <p:cNvSpPr txBox="1">
            <a:spLocks/>
          </p:cNvSpPr>
          <p:nvPr/>
        </p:nvSpPr>
        <p:spPr bwMode="auto">
          <a:xfrm>
            <a:off x="511942" y="3789040"/>
            <a:ext cx="8164513" cy="494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6CB7"/>
                </a:solidFill>
                <a:latin typeface="Verdana"/>
                <a:ea typeface="ヒラギノ角ゴ Pro W3" charset="-128"/>
                <a:cs typeface="Verdana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9pPr>
          </a:lstStyle>
          <a:p>
            <a:r>
              <a:rPr lang="es-CL" sz="1600" dirty="0">
                <a:solidFill>
                  <a:srgbClr val="FF0000"/>
                </a:solidFill>
              </a:rPr>
              <a:t>Para que tener un registro Estadístico de Calidad ?</a:t>
            </a:r>
          </a:p>
        </p:txBody>
      </p:sp>
      <p:sp>
        <p:nvSpPr>
          <p:cNvPr id="6" name="Marcador de contenido 2"/>
          <p:cNvSpPr txBox="1">
            <a:spLocks/>
          </p:cNvSpPr>
          <p:nvPr/>
        </p:nvSpPr>
        <p:spPr bwMode="auto">
          <a:xfrm>
            <a:off x="683568" y="4106207"/>
            <a:ext cx="8177213" cy="1987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595959"/>
                </a:solidFill>
                <a:latin typeface="+mn-lt"/>
                <a:ea typeface="ヒラギノ角ゴ Pro W3" charset="-128"/>
                <a:cs typeface="ヒラギノ角ゴ Pro W3" charset="-128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rgbClr val="595959"/>
                </a:solidFill>
                <a:latin typeface="+mn-lt"/>
                <a:ea typeface="ヒラギノ角ゴ Pro W3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rgbClr val="595959"/>
                </a:solidFill>
                <a:latin typeface="+mn-lt"/>
                <a:ea typeface="ヒラギノ角ゴ Pro W3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rgbClr val="595959"/>
                </a:solidFill>
                <a:latin typeface="+mn-lt"/>
                <a:ea typeface="ヒラギノ角ゴ Pro W3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 kern="1200">
                <a:solidFill>
                  <a:srgbClr val="595959"/>
                </a:solidFill>
                <a:latin typeface="+mn-lt"/>
                <a:ea typeface="ヒラギノ角ゴ Pro W3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800" dirty="0"/>
              <a:t>Producción del establecimiento </a:t>
            </a:r>
          </a:p>
          <a:p>
            <a:r>
              <a:rPr lang="es-CL" sz="1800" dirty="0"/>
              <a:t>Monitoreo de Metas</a:t>
            </a:r>
          </a:p>
          <a:p>
            <a:r>
              <a:rPr lang="es-CL" sz="1800" dirty="0"/>
              <a:t>Requerimiento de recursos humanos </a:t>
            </a:r>
          </a:p>
          <a:p>
            <a:r>
              <a:rPr lang="es-CL" sz="1800" dirty="0"/>
              <a:t>Proyectos de inversión </a:t>
            </a:r>
          </a:p>
          <a:p>
            <a:r>
              <a:rPr lang="es-CL" sz="1800" dirty="0"/>
              <a:t>Comportamiento epidemiológico </a:t>
            </a:r>
          </a:p>
          <a:p>
            <a:pPr lvl="1"/>
            <a:endParaRPr lang="es-CL" sz="1600" dirty="0"/>
          </a:p>
          <a:p>
            <a:pPr lvl="1"/>
            <a:endParaRPr lang="es-CL" sz="1600" dirty="0"/>
          </a:p>
          <a:p>
            <a:pPr lvl="1"/>
            <a:endParaRPr lang="es-CL" sz="1600" dirty="0"/>
          </a:p>
        </p:txBody>
      </p:sp>
    </p:spTree>
    <p:extLst>
      <p:ext uri="{BB962C8B-B14F-4D97-AF65-F5344CB8AC3E}">
        <p14:creationId xmlns:p14="http://schemas.microsoft.com/office/powerpoint/2010/main" val="20382480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dirty="0"/>
              <a:t>                  I. EGRESOS HOSPITALARIOS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23528" y="980728"/>
            <a:ext cx="8566101" cy="5095205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s-CL" b="1" dirty="0">
                <a:solidFill>
                  <a:srgbClr val="FF0000"/>
                </a:solidFill>
              </a:rPr>
              <a:t>Sistema IEEH (reporte diario con diagnóstico de paciente)</a:t>
            </a:r>
          </a:p>
          <a:p>
            <a:r>
              <a:rPr lang="es-CL" sz="1800" dirty="0"/>
              <a:t>Se dispone de una plataforma web para el ingreso de datos del IEEH.</a:t>
            </a:r>
          </a:p>
          <a:p>
            <a:r>
              <a:rPr lang="es-CL" sz="1800" dirty="0"/>
              <a:t>Los Hospitales de baja complejidad ingresan datos directamente al Sistema.</a:t>
            </a:r>
          </a:p>
          <a:p>
            <a:r>
              <a:rPr lang="es-CL" sz="1800" dirty="0"/>
              <a:t>Es importante recordar, la oportunidad y completitud de datos del Informe Estadístico de Egresos Hospitalarios (IEEH): diagnóstico CIE10 y firma del alta médica, información relevante y necesaria para la estadística de morbilidad.</a:t>
            </a:r>
          </a:p>
          <a:p>
            <a:pPr marL="0" indent="0">
              <a:buNone/>
            </a:pPr>
            <a:endParaRPr lang="es-CL" sz="1800" dirty="0"/>
          </a:p>
          <a:p>
            <a:pPr marL="0" indent="0">
              <a:buNone/>
            </a:pPr>
            <a:endParaRPr lang="es-CL" sz="1800" dirty="0"/>
          </a:p>
          <a:p>
            <a:endParaRPr lang="es-CL" sz="1800" dirty="0"/>
          </a:p>
          <a:p>
            <a:endParaRPr lang="es-CL" sz="1800" dirty="0"/>
          </a:p>
        </p:txBody>
      </p:sp>
      <p:pic>
        <p:nvPicPr>
          <p:cNvPr id="4" name="7 Imagen"/>
          <p:cNvPicPr/>
          <p:nvPr/>
        </p:nvPicPr>
        <p:blipFill rotWithShape="1">
          <a:blip r:embed="rId2"/>
          <a:srcRect l="32606" t="33505" r="37623" b="29059"/>
          <a:stretch/>
        </p:blipFill>
        <p:spPr bwMode="auto">
          <a:xfrm>
            <a:off x="1979712" y="3068960"/>
            <a:ext cx="4320480" cy="23762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3814431" y="4581127"/>
            <a:ext cx="432048" cy="830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CuadroTexto 5"/>
          <p:cNvSpPr txBox="1"/>
          <p:nvPr/>
        </p:nvSpPr>
        <p:spPr>
          <a:xfrm>
            <a:off x="3781027" y="4453661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200" dirty="0"/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198702385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685800" y="2000240"/>
            <a:ext cx="7772400" cy="14700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Verdana" pitchFamily="34" charset="0"/>
                <a:ea typeface="ヒラギノ角ゴ Pro W3" charset="-128"/>
                <a:cs typeface="Verdana" pitchFamily="34" charset="0"/>
              </a:rPr>
              <a:t>Gracias.</a:t>
            </a:r>
            <a:endParaRPr kumimoji="0" lang="en-US" sz="9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Verdana" pitchFamily="34" charset="0"/>
              <a:ea typeface="ヒラギノ角ゴ Pro W3" charset="-128"/>
              <a:cs typeface="Verdana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7824" y="980723"/>
            <a:ext cx="9274736" cy="415358"/>
          </a:xfrm>
        </p:spPr>
        <p:txBody>
          <a:bodyPr/>
          <a:lstStyle/>
          <a:p>
            <a:pPr lvl="0"/>
            <a:r>
              <a:rPr lang="es-CL" altLang="es-CL" sz="1600" dirty="0">
                <a:solidFill>
                  <a:srgbClr val="0070C0"/>
                </a:solidFill>
              </a:rPr>
              <a:t>Tributación de Egresos Hospitalarios 2021</a:t>
            </a:r>
            <a:endParaRPr lang="es-CL" sz="1600" dirty="0">
              <a:solidFill>
                <a:srgbClr val="0070C0"/>
              </a:solidFill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061648"/>
              </p:ext>
            </p:extLst>
          </p:nvPr>
        </p:nvGraphicFramePr>
        <p:xfrm>
          <a:off x="152402" y="3253712"/>
          <a:ext cx="8582632" cy="24003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433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81191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13491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L" sz="10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Establecimiento</a:t>
                      </a:r>
                    </a:p>
                  </a:txBody>
                  <a:tcPr marL="42151" marR="421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L" sz="1000" b="1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Total</a:t>
                      </a:r>
                    </a:p>
                  </a:txBody>
                  <a:tcPr marL="42151" marR="42151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L" sz="1000" b="1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Ene</a:t>
                      </a:r>
                    </a:p>
                  </a:txBody>
                  <a:tcPr marL="42151" marR="42151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L" sz="1000" b="1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42151" marR="42151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L" sz="1000" b="1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</a:p>
                  </a:txBody>
                  <a:tcPr marL="42151" marR="42151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L" sz="1000" b="1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Abr</a:t>
                      </a:r>
                    </a:p>
                  </a:txBody>
                  <a:tcPr marL="42151" marR="42151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L" sz="1000" b="1" dirty="0" err="1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May</a:t>
                      </a:r>
                      <a:endParaRPr lang="es-CL" sz="1000" b="1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2151" marR="42151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L" sz="1000" b="1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</a:p>
                  </a:txBody>
                  <a:tcPr marL="42151" marR="42151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L" sz="1000" b="1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</a:p>
                  </a:txBody>
                  <a:tcPr marL="42151" marR="42151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L" sz="1000" b="1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Ago</a:t>
                      </a:r>
                    </a:p>
                  </a:txBody>
                  <a:tcPr marL="42151" marR="42151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L" sz="1000" b="1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Sep</a:t>
                      </a:r>
                    </a:p>
                  </a:txBody>
                  <a:tcPr marL="42151" marR="42151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L" sz="1000" b="1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Oct</a:t>
                      </a:r>
                    </a:p>
                  </a:txBody>
                  <a:tcPr marL="42151" marR="42151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L" sz="1000" b="1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Nov</a:t>
                      </a:r>
                    </a:p>
                  </a:txBody>
                  <a:tcPr marL="42151" marR="42151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L" sz="1000" b="1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%  </a:t>
                      </a:r>
                    </a:p>
                  </a:txBody>
                  <a:tcPr marL="42151" marR="42151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8982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s-CL" sz="10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Total SSO</a:t>
                      </a:r>
                    </a:p>
                  </a:txBody>
                  <a:tcPr marL="42151" marR="42151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14.844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1074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1.111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1.394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1.320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1.321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1.365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1.399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1.561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1.415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1.434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1.450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1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100%</a:t>
                      </a:r>
                    </a:p>
                  </a:txBody>
                  <a:tcPr marL="42151" marR="42151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CL" sz="1000" b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Hospital Base SJ Osorno</a:t>
                      </a:r>
                    </a:p>
                  </a:txBody>
                  <a:tcPr marL="42151" marR="42151" marT="0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s-CL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13.119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>
                        <a:lnSpc>
                          <a:spcPct val="200000"/>
                        </a:lnSpc>
                      </a:pPr>
                      <a:r>
                        <a:rPr lang="es-CL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948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>
                        <a:lnSpc>
                          <a:spcPct val="200000"/>
                        </a:lnSpc>
                      </a:pPr>
                      <a:r>
                        <a:rPr lang="es-CL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1.002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>
                        <a:lnSpc>
                          <a:spcPct val="200000"/>
                        </a:lnSpc>
                      </a:pPr>
                      <a:r>
                        <a:rPr lang="es-CL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1.216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>
                        <a:lnSpc>
                          <a:spcPct val="200000"/>
                        </a:lnSpc>
                      </a:pPr>
                      <a:r>
                        <a:rPr lang="es-CL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1.153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>
                        <a:lnSpc>
                          <a:spcPct val="200000"/>
                        </a:lnSpc>
                      </a:pPr>
                      <a:r>
                        <a:rPr lang="es-CL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1.206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>
                        <a:lnSpc>
                          <a:spcPct val="200000"/>
                        </a:lnSpc>
                      </a:pPr>
                      <a:r>
                        <a:rPr lang="es-CL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1.242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CL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1.294</a:t>
                      </a:r>
                    </a:p>
                  </a:txBody>
                  <a:tcPr marL="42151" marR="42151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CL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1.409</a:t>
                      </a:r>
                    </a:p>
                  </a:txBody>
                  <a:tcPr marL="42151" marR="42151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CL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1.254</a:t>
                      </a:r>
                    </a:p>
                  </a:txBody>
                  <a:tcPr marL="42151" marR="42151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CL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1.190</a:t>
                      </a:r>
                    </a:p>
                  </a:txBody>
                  <a:tcPr marL="42151" marR="42151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CL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1.205</a:t>
                      </a:r>
                    </a:p>
                  </a:txBody>
                  <a:tcPr marL="42151" marR="42151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CL" sz="11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100%</a:t>
                      </a:r>
                    </a:p>
                  </a:txBody>
                  <a:tcPr marL="42151" marR="42151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384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CL" sz="1000" b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Hospital de </a:t>
                      </a:r>
                      <a:r>
                        <a:rPr lang="es-CL" sz="1000" b="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Purranque</a:t>
                      </a:r>
                      <a:endParaRPr lang="es-CL" sz="10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2151" marR="42151" marT="0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s-CL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1.064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>
                        <a:lnSpc>
                          <a:spcPct val="200000"/>
                        </a:lnSpc>
                      </a:pPr>
                      <a:r>
                        <a:rPr lang="es-CL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59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>
                        <a:lnSpc>
                          <a:spcPct val="200000"/>
                        </a:lnSpc>
                      </a:pPr>
                      <a:r>
                        <a:rPr lang="es-CL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54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>
                        <a:lnSpc>
                          <a:spcPct val="200000"/>
                        </a:lnSpc>
                      </a:pPr>
                      <a:r>
                        <a:rPr lang="es-CL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>
                        <a:lnSpc>
                          <a:spcPct val="200000"/>
                        </a:lnSpc>
                      </a:pPr>
                      <a:r>
                        <a:rPr lang="es-CL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88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>
                        <a:lnSpc>
                          <a:spcPct val="200000"/>
                        </a:lnSpc>
                      </a:pPr>
                      <a:r>
                        <a:rPr lang="es-CL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53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>
                        <a:lnSpc>
                          <a:spcPct val="200000"/>
                        </a:lnSpc>
                      </a:pPr>
                      <a:r>
                        <a:rPr lang="es-CL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62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CL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42151" marR="42151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CL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95</a:t>
                      </a:r>
                    </a:p>
                  </a:txBody>
                  <a:tcPr marL="42151" marR="42151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CL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120</a:t>
                      </a:r>
                    </a:p>
                  </a:txBody>
                  <a:tcPr marL="42151" marR="42151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CL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189</a:t>
                      </a:r>
                    </a:p>
                  </a:txBody>
                  <a:tcPr marL="42151" marR="42151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CL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194</a:t>
                      </a:r>
                    </a:p>
                  </a:txBody>
                  <a:tcPr marL="42151" marR="42151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CL" sz="11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100%</a:t>
                      </a:r>
                    </a:p>
                  </a:txBody>
                  <a:tcPr marL="42151" marR="42151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CL" sz="1000" b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Hospital de Río Negro</a:t>
                      </a:r>
                    </a:p>
                  </a:txBody>
                  <a:tcPr marL="42151" marR="42151" marT="0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s-CL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313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>
                        <a:lnSpc>
                          <a:spcPct val="200000"/>
                        </a:lnSpc>
                      </a:pPr>
                      <a:r>
                        <a:rPr lang="es-CL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>
                        <a:lnSpc>
                          <a:spcPct val="200000"/>
                        </a:lnSpc>
                      </a:pPr>
                      <a:r>
                        <a:rPr lang="es-CL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>
                        <a:lnSpc>
                          <a:spcPct val="200000"/>
                        </a:lnSpc>
                      </a:pPr>
                      <a:r>
                        <a:rPr lang="es-CL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>
                        <a:lnSpc>
                          <a:spcPct val="200000"/>
                        </a:lnSpc>
                      </a:pPr>
                      <a:r>
                        <a:rPr lang="es-CL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>
                        <a:lnSpc>
                          <a:spcPct val="200000"/>
                        </a:lnSpc>
                      </a:pPr>
                      <a:r>
                        <a:rPr lang="es-CL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>
                        <a:lnSpc>
                          <a:spcPct val="200000"/>
                        </a:lnSpc>
                      </a:pPr>
                      <a:r>
                        <a:rPr lang="es-CL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>
                        <a:lnSpc>
                          <a:spcPct val="200000"/>
                        </a:lnSpc>
                      </a:pPr>
                      <a:r>
                        <a:rPr lang="es-CL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>
                        <a:lnSpc>
                          <a:spcPct val="200000"/>
                        </a:lnSpc>
                      </a:pPr>
                      <a:r>
                        <a:rPr lang="es-CL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>
                        <a:lnSpc>
                          <a:spcPct val="200000"/>
                        </a:lnSpc>
                      </a:pPr>
                      <a:r>
                        <a:rPr lang="es-CL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>
                        <a:lnSpc>
                          <a:spcPct val="200000"/>
                        </a:lnSpc>
                      </a:pPr>
                      <a:r>
                        <a:rPr lang="es-CL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>
                        <a:lnSpc>
                          <a:spcPct val="200000"/>
                        </a:lnSpc>
                      </a:pPr>
                      <a:r>
                        <a:rPr lang="es-CL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200000"/>
                        </a:lnSpc>
                      </a:pPr>
                      <a:r>
                        <a:rPr lang="es-C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CL" sz="1000" b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Hospital de Puerto </a:t>
                      </a:r>
                      <a:r>
                        <a:rPr lang="es-CL" sz="1000" b="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Octay</a:t>
                      </a:r>
                      <a:endParaRPr lang="es-CL" sz="10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2151" marR="42151" marT="0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s-CL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126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>
                        <a:lnSpc>
                          <a:spcPct val="200000"/>
                        </a:lnSpc>
                      </a:pPr>
                      <a:r>
                        <a:rPr lang="es-CL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>
                        <a:lnSpc>
                          <a:spcPct val="200000"/>
                        </a:lnSpc>
                      </a:pPr>
                      <a:r>
                        <a:rPr lang="es-CL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>
                        <a:lnSpc>
                          <a:spcPct val="200000"/>
                        </a:lnSpc>
                      </a:pPr>
                      <a:r>
                        <a:rPr lang="es-CL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>
                        <a:lnSpc>
                          <a:spcPct val="200000"/>
                        </a:lnSpc>
                      </a:pPr>
                      <a:r>
                        <a:rPr lang="es-CL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>
                        <a:lnSpc>
                          <a:spcPct val="200000"/>
                        </a:lnSpc>
                      </a:pPr>
                      <a:r>
                        <a:rPr lang="es-CL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>
                        <a:lnSpc>
                          <a:spcPct val="200000"/>
                        </a:lnSpc>
                      </a:pPr>
                      <a:r>
                        <a:rPr lang="es-CL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>
                        <a:lnSpc>
                          <a:spcPct val="200000"/>
                        </a:lnSpc>
                      </a:pPr>
                      <a:r>
                        <a:rPr lang="es-CL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>
                        <a:lnSpc>
                          <a:spcPct val="200000"/>
                        </a:lnSpc>
                      </a:pPr>
                      <a:r>
                        <a:rPr lang="es-CL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>
                        <a:lnSpc>
                          <a:spcPct val="200000"/>
                        </a:lnSpc>
                      </a:pPr>
                      <a:r>
                        <a:rPr lang="es-CL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>
                        <a:lnSpc>
                          <a:spcPct val="200000"/>
                        </a:lnSpc>
                      </a:pPr>
                      <a:r>
                        <a:rPr lang="es-CL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>
                        <a:lnSpc>
                          <a:spcPct val="200000"/>
                        </a:lnSpc>
                      </a:pPr>
                      <a:r>
                        <a:rPr lang="es-CL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CL" sz="11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100%</a:t>
                      </a:r>
                    </a:p>
                  </a:txBody>
                  <a:tcPr marL="42151" marR="42151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52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CL" sz="1000" b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Hospital </a:t>
                      </a:r>
                      <a:r>
                        <a:rPr lang="es-ES" sz="1000" b="0" kern="1200" dirty="0">
                          <a:solidFill>
                            <a:schemeClr val="lt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FSLKMM</a:t>
                      </a:r>
                      <a:endParaRPr lang="es-CL" sz="1000" b="0" kern="1200" dirty="0">
                        <a:solidFill>
                          <a:schemeClr val="lt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2151" marR="42151" marT="0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s-CL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127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>
                        <a:lnSpc>
                          <a:spcPct val="200000"/>
                        </a:lnSpc>
                      </a:pPr>
                      <a:r>
                        <a:rPr lang="es-CL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>
                        <a:lnSpc>
                          <a:spcPct val="200000"/>
                        </a:lnSpc>
                      </a:pPr>
                      <a:r>
                        <a:rPr lang="es-CL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>
                        <a:lnSpc>
                          <a:spcPct val="200000"/>
                        </a:lnSpc>
                      </a:pPr>
                      <a:r>
                        <a:rPr lang="es-CL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>
                        <a:lnSpc>
                          <a:spcPct val="200000"/>
                        </a:lnSpc>
                      </a:pPr>
                      <a:r>
                        <a:rPr lang="es-CL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>
                        <a:lnSpc>
                          <a:spcPct val="200000"/>
                        </a:lnSpc>
                      </a:pPr>
                      <a:r>
                        <a:rPr lang="es-CL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>
                        <a:lnSpc>
                          <a:spcPct val="200000"/>
                        </a:lnSpc>
                      </a:pPr>
                      <a:r>
                        <a:rPr lang="es-CL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>
                        <a:lnSpc>
                          <a:spcPct val="200000"/>
                        </a:lnSpc>
                      </a:pPr>
                      <a:r>
                        <a:rPr lang="es-CL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>
                        <a:lnSpc>
                          <a:spcPct val="200000"/>
                        </a:lnSpc>
                      </a:pPr>
                      <a:r>
                        <a:rPr lang="es-CL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>
                        <a:lnSpc>
                          <a:spcPct val="200000"/>
                        </a:lnSpc>
                      </a:pPr>
                      <a:r>
                        <a:rPr lang="es-CL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>
                        <a:lnSpc>
                          <a:spcPct val="200000"/>
                        </a:lnSpc>
                      </a:pPr>
                      <a:r>
                        <a:rPr lang="es-CL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>
                        <a:lnSpc>
                          <a:spcPct val="200000"/>
                        </a:lnSpc>
                      </a:pPr>
                      <a:r>
                        <a:rPr lang="es-CL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CL" sz="11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100%</a:t>
                      </a:r>
                    </a:p>
                  </a:txBody>
                  <a:tcPr marL="42151" marR="42151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CL" sz="1000" b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Hospital </a:t>
                      </a:r>
                      <a:r>
                        <a:rPr lang="es-ES" sz="1000" b="0" kern="1200" dirty="0">
                          <a:solidFill>
                            <a:schemeClr val="lt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Pu </a:t>
                      </a:r>
                      <a:r>
                        <a:rPr lang="es-ES" sz="1000" b="0" kern="1200" dirty="0" err="1">
                          <a:solidFill>
                            <a:schemeClr val="lt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Mulen</a:t>
                      </a:r>
                      <a:r>
                        <a:rPr lang="es-ES" sz="1000" b="0" kern="1200" dirty="0">
                          <a:solidFill>
                            <a:schemeClr val="lt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s-ES" sz="1000" b="0" kern="1200" dirty="0" err="1">
                          <a:solidFill>
                            <a:schemeClr val="lt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Quilacahuin</a:t>
                      </a:r>
                      <a:endParaRPr lang="es-CL" sz="1000" b="0" kern="1200" dirty="0">
                        <a:solidFill>
                          <a:schemeClr val="lt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2151" marR="42151" marT="0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s-CL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95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>
                        <a:lnSpc>
                          <a:spcPct val="200000"/>
                        </a:lnSpc>
                      </a:pPr>
                      <a:r>
                        <a:rPr lang="es-CL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>
                        <a:lnSpc>
                          <a:spcPct val="200000"/>
                        </a:lnSpc>
                      </a:pPr>
                      <a:r>
                        <a:rPr lang="es-CL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>
                        <a:lnSpc>
                          <a:spcPct val="200000"/>
                        </a:lnSpc>
                      </a:pPr>
                      <a:r>
                        <a:rPr lang="es-CL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>
                        <a:lnSpc>
                          <a:spcPct val="200000"/>
                        </a:lnSpc>
                      </a:pPr>
                      <a:r>
                        <a:rPr lang="es-CL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>
                        <a:lnSpc>
                          <a:spcPct val="200000"/>
                        </a:lnSpc>
                      </a:pPr>
                      <a:r>
                        <a:rPr lang="es-CL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>
                        <a:lnSpc>
                          <a:spcPct val="200000"/>
                        </a:lnSpc>
                      </a:pPr>
                      <a:r>
                        <a:rPr lang="es-CL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>
                        <a:lnSpc>
                          <a:spcPct val="200000"/>
                        </a:lnSpc>
                      </a:pPr>
                      <a:r>
                        <a:rPr lang="es-CL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>
                        <a:lnSpc>
                          <a:spcPct val="200000"/>
                        </a:lnSpc>
                      </a:pPr>
                      <a:r>
                        <a:rPr lang="es-CL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>
                        <a:lnSpc>
                          <a:spcPct val="200000"/>
                        </a:lnSpc>
                      </a:pPr>
                      <a:r>
                        <a:rPr lang="es-CL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>
                        <a:lnSpc>
                          <a:spcPct val="200000"/>
                        </a:lnSpc>
                      </a:pPr>
                      <a:r>
                        <a:rPr lang="es-CL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>
                        <a:lnSpc>
                          <a:spcPct val="200000"/>
                        </a:lnSpc>
                      </a:pPr>
                      <a:r>
                        <a:rPr lang="es-CL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CL" sz="11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100%</a:t>
                      </a:r>
                    </a:p>
                  </a:txBody>
                  <a:tcPr marL="42151" marR="42151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2147" y="3717032"/>
            <a:ext cx="188658" cy="188658"/>
          </a:xfrm>
          <a:prstGeom prst="rect">
            <a:avLst/>
          </a:prstGeom>
        </p:spPr>
      </p:pic>
      <p:sp>
        <p:nvSpPr>
          <p:cNvPr id="13" name="Rectángulo 12"/>
          <p:cNvSpPr/>
          <p:nvPr/>
        </p:nvSpPr>
        <p:spPr>
          <a:xfrm>
            <a:off x="310102" y="1338784"/>
            <a:ext cx="8294346" cy="18573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CL" dirty="0"/>
              <a:t>Los Egresos Hospitalarios deben estar tributados en el sistema los 10 primeros días del mes subsiguiente de producidos, según Norma Técnica N°201, exento 81, enviada a los establecimientos el 26-06-2018. Como Servicio de Salud hemos generado nuestro propio calendario de carga, el cual corresponde a 5 días hábiles del mes subsiguiente para todos los hospitales, a excepción de HBO que cuenta con 8 días hábiles para cargar sus egresos.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116061" y="5692436"/>
            <a:ext cx="2252924" cy="2899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CL" sz="12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Fuente</a:t>
            </a:r>
            <a:r>
              <a:rPr lang="es-CL" sz="12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: DEIS, </a:t>
            </a:r>
            <a:r>
              <a:rPr lang="es-CL" sz="1200" dirty="0">
                <a:ea typeface="Times New Roman" panose="02020603050405020304" pitchFamily="18" charset="0"/>
                <a:cs typeface="Times New Roman" panose="02020603050405020304" pitchFamily="18" charset="0"/>
              </a:rPr>
              <a:t>Reporte </a:t>
            </a:r>
            <a:r>
              <a:rPr lang="es-CL" sz="1100" dirty="0">
                <a:ea typeface="Times New Roman" panose="02020603050405020304" pitchFamily="18" charset="0"/>
                <a:cs typeface="Times New Roman" panose="02020603050405020304" pitchFamily="18" charset="0"/>
              </a:rPr>
              <a:t>13-01-2022</a:t>
            </a:r>
            <a:endParaRPr lang="es-CL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Estrella de 5 puntas 14"/>
          <p:cNvSpPr/>
          <p:nvPr/>
        </p:nvSpPr>
        <p:spPr>
          <a:xfrm>
            <a:off x="7308304" y="155895"/>
            <a:ext cx="792088" cy="648072"/>
          </a:xfrm>
          <a:prstGeom prst="star5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7" name="Título 1"/>
          <p:cNvSpPr txBox="1">
            <a:spLocks/>
          </p:cNvSpPr>
          <p:nvPr/>
        </p:nvSpPr>
        <p:spPr bwMode="auto">
          <a:xfrm>
            <a:off x="152400" y="152400"/>
            <a:ext cx="8164513" cy="727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6CB7"/>
                </a:solidFill>
                <a:latin typeface="Verdana"/>
                <a:ea typeface="ヒラギノ角ゴ Pro W3" charset="-128"/>
                <a:cs typeface="Verdana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9pPr>
          </a:lstStyle>
          <a:p>
            <a:r>
              <a:rPr lang="es-CL" b="1" dirty="0"/>
              <a:t>                  I. EGRESOS HOSPITALARIOS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3235C2B3-9505-42CF-B457-5872D2FF1D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2147" y="4005064"/>
            <a:ext cx="188658" cy="188658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4812A489-C272-47CA-885D-E688F98B33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2147" y="4293096"/>
            <a:ext cx="188658" cy="188658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2990458E-515A-40F4-9CF6-9C2C839651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2147" y="4536486"/>
            <a:ext cx="188658" cy="188658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7CAFE97C-2453-4E37-A30C-0959936389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2147" y="4869160"/>
            <a:ext cx="188658" cy="188658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07B7B069-1AA1-45C5-9130-60356D9B09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2147" y="5157192"/>
            <a:ext cx="188658" cy="188658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4F866DF8-1C97-467A-B28D-EE44A7B286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2147" y="5418906"/>
            <a:ext cx="188658" cy="188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1586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164513" cy="594791"/>
          </a:xfrm>
        </p:spPr>
        <p:txBody>
          <a:bodyPr/>
          <a:lstStyle/>
          <a:p>
            <a:r>
              <a:rPr lang="es-CL" dirty="0"/>
              <a:t>                 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68405" y="836711"/>
            <a:ext cx="8612654" cy="5105163"/>
          </a:xfrm>
        </p:spPr>
        <p:txBody>
          <a:bodyPr/>
          <a:lstStyle/>
          <a:p>
            <a:pPr marL="0" indent="0">
              <a:buNone/>
            </a:pPr>
            <a:r>
              <a:rPr lang="es-CL" sz="1800" b="1" dirty="0">
                <a:solidFill>
                  <a:srgbClr val="FF0000"/>
                </a:solidFill>
              </a:rPr>
              <a:t>2. REM 20 Censo diario de pacientes y camas (reporte mensual)</a:t>
            </a:r>
            <a:endParaRPr lang="es-CL" sz="1400" b="1" dirty="0">
              <a:solidFill>
                <a:srgbClr val="FF0000"/>
              </a:solidFill>
            </a:endParaRPr>
          </a:p>
          <a:p>
            <a:r>
              <a:rPr lang="es-CL" sz="1600" dirty="0"/>
              <a:t>Se dispone de un sistema on-line para el registro mensual del censo hospitalario.</a:t>
            </a:r>
          </a:p>
          <a:p>
            <a:r>
              <a:rPr lang="es-CL" sz="1600" dirty="0"/>
              <a:t>Esta información es base para los indicadores hospitalarios.</a:t>
            </a:r>
          </a:p>
          <a:p>
            <a:r>
              <a:rPr lang="es-CL" sz="1600" dirty="0"/>
              <a:t>Los datos de REM 20 deben ser consistentes con los egresos hospitalarios del IEEH</a:t>
            </a:r>
          </a:p>
        </p:txBody>
      </p:sp>
      <p:graphicFrame>
        <p:nvGraphicFramePr>
          <p:cNvPr id="8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8802116"/>
              </p:ext>
            </p:extLst>
          </p:nvPr>
        </p:nvGraphicFramePr>
        <p:xfrm>
          <a:off x="1002677" y="2894911"/>
          <a:ext cx="6768757" cy="2646784"/>
        </p:xfrm>
        <a:graphic>
          <a:graphicData uri="http://schemas.openxmlformats.org/drawingml/2006/table">
            <a:tbl>
              <a:tblPr/>
              <a:tblGrid>
                <a:gridCol w="24617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86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42624">
                <a:tc rowSpan="2">
                  <a:txBody>
                    <a:bodyPr/>
                    <a:lstStyle/>
                    <a:p>
                      <a:pPr algn="l" fontAlgn="b"/>
                      <a:r>
                        <a:rPr lang="es-ES" sz="1050" b="1" i="0" u="none" strike="noStrike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Establecimientos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ES" sz="1050" b="1" i="0" u="none" strike="noStrike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N° Egresos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ES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ES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ES" sz="1050" b="1" i="0" u="none" strike="noStrike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N° Fallecidos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ES" sz="16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ES" sz="16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253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1" i="0" u="none" strike="noStrike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IEEH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1" i="0" u="none" strike="noStrike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REM 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1" i="0" u="none" strike="noStrike" dirty="0" err="1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Dif</a:t>
                      </a:r>
                      <a:r>
                        <a:rPr lang="es-ES" sz="1050" b="1" i="0" u="none" strike="noStrike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1" i="0" u="none" strike="noStrike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IEEH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1" i="0" u="none" strike="noStrike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REM 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1" i="0" u="none" strike="noStrike" dirty="0" err="1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Dif</a:t>
                      </a:r>
                      <a:r>
                        <a:rPr lang="es-ES" sz="1050" b="1" i="0" u="none" strike="noStrike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7723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Total SSO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14.844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14.844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CL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CL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647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CL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647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CL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Hospital Base Osorno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13.119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13.119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CL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CL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541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CL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541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CL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Hospital </a:t>
                      </a:r>
                      <a:r>
                        <a:rPr lang="es-ES" sz="1100" b="0" i="0" u="none" strike="noStrike" dirty="0" err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Purranque</a:t>
                      </a:r>
                      <a:endParaRPr lang="es-ES" sz="1100" b="0" i="0" u="none" strike="noStrike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CL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CL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Hospital Río Negro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CL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CL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CL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CL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Hospital Puerto Octay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CL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CL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CL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CL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Hospital FSLKMM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CL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CL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CL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CL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Hospital Pu </a:t>
                      </a:r>
                      <a:r>
                        <a:rPr lang="es-ES" sz="1100" b="0" i="0" u="none" strike="noStrike" dirty="0" err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Mulen</a:t>
                      </a:r>
                      <a:r>
                        <a:rPr lang="es-ES" sz="1100" b="0" i="0" u="none" strike="noStrike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s-ES" sz="1100" b="0" i="0" u="none" strike="noStrike" dirty="0" err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Quilacahuin</a:t>
                      </a:r>
                      <a:endParaRPr lang="es-ES" sz="1100" b="0" i="0" u="none" strike="noStrike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CL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CL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CL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CL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9" name="CuadroTexto 8"/>
          <p:cNvSpPr txBox="1"/>
          <p:nvPr/>
        </p:nvSpPr>
        <p:spPr>
          <a:xfrm rot="10800000" flipV="1">
            <a:off x="899592" y="5559334"/>
            <a:ext cx="40324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100" b="1" dirty="0"/>
              <a:t>Fuente</a:t>
            </a:r>
            <a:r>
              <a:rPr lang="es-CL" sz="1100" dirty="0"/>
              <a:t>: DEIS, Informe Sistema Egresos Hospitalarios, 13-01-2022</a:t>
            </a:r>
          </a:p>
        </p:txBody>
      </p:sp>
      <p:sp>
        <p:nvSpPr>
          <p:cNvPr id="12" name="1 Título"/>
          <p:cNvSpPr txBox="1">
            <a:spLocks/>
          </p:cNvSpPr>
          <p:nvPr/>
        </p:nvSpPr>
        <p:spPr bwMode="auto">
          <a:xfrm>
            <a:off x="368405" y="2492896"/>
            <a:ext cx="8549048" cy="416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6CB7"/>
                </a:solidFill>
                <a:latin typeface="Verdana"/>
                <a:ea typeface="ヒラギノ角ゴ Pro W3" charset="-128"/>
                <a:cs typeface="Verdana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9pPr>
          </a:lstStyle>
          <a:p>
            <a:r>
              <a:rPr lang="es-CL" sz="1800" b="1" dirty="0">
                <a:solidFill>
                  <a:srgbClr val="FF0000"/>
                </a:solidFill>
                <a:latin typeface="+mn-lt"/>
              </a:rPr>
              <a:t>3. Situación de consistencia de Base de Egresos IEEH y REM 20 </a:t>
            </a:r>
            <a:r>
              <a:rPr lang="es-CL" sz="1050" dirty="0">
                <a:solidFill>
                  <a:schemeClr val="tx1"/>
                </a:solidFill>
              </a:rPr>
              <a:t>(Enero a Noviembre 2021)</a:t>
            </a:r>
            <a:endParaRPr lang="es-ES" sz="1050" dirty="0">
              <a:solidFill>
                <a:schemeClr val="tx1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448654" y="5926520"/>
            <a:ext cx="784310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100" dirty="0">
                <a:solidFill>
                  <a:srgbClr val="009900"/>
                </a:solidFill>
                <a:latin typeface="Verdana"/>
                <a:ea typeface="ヒラギノ角ゴ Pro W3" charset="-128"/>
                <a:cs typeface="Verdana"/>
              </a:rPr>
              <a:t>Datos REM 20 deben estar registrados los 10 primeros días del mes siguiente de producidos los datos, para Evaluación de Metas y % Categorización pacientes Hospitalizados</a:t>
            </a:r>
            <a:endParaRPr lang="es-CL" sz="1600" dirty="0"/>
          </a:p>
        </p:txBody>
      </p:sp>
      <p:sp>
        <p:nvSpPr>
          <p:cNvPr id="10" name="Título 1"/>
          <p:cNvSpPr txBox="1">
            <a:spLocks/>
          </p:cNvSpPr>
          <p:nvPr/>
        </p:nvSpPr>
        <p:spPr bwMode="auto">
          <a:xfrm>
            <a:off x="304800" y="304800"/>
            <a:ext cx="8164513" cy="531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6CB7"/>
                </a:solidFill>
                <a:latin typeface="Verdana"/>
                <a:ea typeface="ヒラギノ角ゴ Pro W3" charset="-128"/>
                <a:cs typeface="Verdana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9pPr>
          </a:lstStyle>
          <a:p>
            <a:r>
              <a:rPr lang="es-CL" b="1" dirty="0"/>
              <a:t>                  I. EGRESOS HOSPITALARIOS</a:t>
            </a:r>
          </a:p>
        </p:txBody>
      </p:sp>
      <p:sp>
        <p:nvSpPr>
          <p:cNvPr id="11" name="Estrella de 5 puntas 10"/>
          <p:cNvSpPr/>
          <p:nvPr/>
        </p:nvSpPr>
        <p:spPr>
          <a:xfrm>
            <a:off x="7394079" y="204694"/>
            <a:ext cx="792088" cy="648072"/>
          </a:xfrm>
          <a:prstGeom prst="star5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028512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23528" y="3501008"/>
            <a:ext cx="8640960" cy="936104"/>
          </a:xfrm>
        </p:spPr>
        <p:txBody>
          <a:bodyPr/>
          <a:lstStyle/>
          <a:p>
            <a:pPr algn="ctr"/>
            <a:r>
              <a:rPr lang="es-ES" sz="5400" b="1" dirty="0">
                <a:solidFill>
                  <a:srgbClr val="0070C0"/>
                </a:solidFill>
              </a:rPr>
              <a:t>Estadísticas Vitales</a:t>
            </a:r>
          </a:p>
          <a:p>
            <a:pPr algn="ctr"/>
            <a:r>
              <a:rPr lang="es-ES" sz="2400" b="1" dirty="0">
                <a:solidFill>
                  <a:srgbClr val="0070C0"/>
                </a:solidFill>
              </a:rPr>
              <a:t>(Nacimientos y Defunciones)</a:t>
            </a:r>
            <a:endParaRPr lang="es-CL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062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67544" y="836712"/>
            <a:ext cx="8352928" cy="1008112"/>
          </a:xfrm>
        </p:spPr>
        <p:txBody>
          <a:bodyPr/>
          <a:lstStyle/>
          <a:p>
            <a:r>
              <a:rPr lang="es-ES_tradnl" altLang="es-CL" sz="1800" dirty="0">
                <a:latin typeface="Calibri" panose="020F0502020204030204" pitchFamily="34" charset="0"/>
                <a:ea typeface="ヒラギノ角ゴ Pro W3"/>
              </a:rPr>
              <a:t>Distribución mensual de las Bases de Datos de Defunciones y Nacimientos a las </a:t>
            </a:r>
            <a:r>
              <a:rPr lang="es-ES_tradnl" altLang="es-CL" sz="1800" b="1" dirty="0">
                <a:solidFill>
                  <a:srgbClr val="00B050"/>
                </a:solidFill>
                <a:latin typeface="Calibri" panose="020F0502020204030204" pitchFamily="34" charset="0"/>
                <a:ea typeface="ヒラギノ角ゴ Pro W3"/>
              </a:rPr>
              <a:t>Jefatura de los establecimientos </a:t>
            </a:r>
            <a:r>
              <a:rPr lang="es-ES_tradnl" altLang="es-CL" sz="1800" dirty="0"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</a:rPr>
              <a:t>(datos protegidas)</a:t>
            </a:r>
          </a:p>
          <a:p>
            <a:pPr lvl="1"/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ヒラギノ角ゴ Pro W3"/>
                <a:cs typeface="ヒラギノ角ゴ Pro W3" charset="-128"/>
              </a:rPr>
              <a:t>1.778 Nacidos vivos (actualizado al 04-01-2022) para el año 2021 </a:t>
            </a:r>
            <a:endParaRPr lang="es-ES" altLang="es-CL" sz="16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ヒラギノ角ゴ Pro W3"/>
              <a:cs typeface="ヒラギノ角ゴ Pro W3" charset="-128"/>
            </a:endParaRPr>
          </a:p>
          <a:p>
            <a:pPr lvl="1"/>
            <a:endParaRPr lang="es-ES" altLang="es-CL" sz="1600" b="1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ヒラギノ角ゴ Pro W3"/>
              <a:cs typeface="ヒラギノ角ゴ Pro W3" charset="-128"/>
            </a:endParaRPr>
          </a:p>
          <a:p>
            <a:pPr marL="0" indent="0">
              <a:buNone/>
            </a:pPr>
            <a:endParaRPr lang="es-CL" dirty="0"/>
          </a:p>
          <a:p>
            <a:endParaRPr lang="es-CL" dirty="0"/>
          </a:p>
        </p:txBody>
      </p:sp>
      <p:sp>
        <p:nvSpPr>
          <p:cNvPr id="5" name="Título 1"/>
          <p:cNvSpPr txBox="1">
            <a:spLocks/>
          </p:cNvSpPr>
          <p:nvPr/>
        </p:nvSpPr>
        <p:spPr bwMode="auto">
          <a:xfrm>
            <a:off x="304800" y="304800"/>
            <a:ext cx="8164513" cy="531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6CB7"/>
                </a:solidFill>
                <a:latin typeface="Verdana"/>
                <a:ea typeface="ヒラギノ角ゴ Pro W3" charset="-128"/>
                <a:cs typeface="Verdana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9pPr>
          </a:lstStyle>
          <a:p>
            <a:r>
              <a:rPr lang="es-CL" b="1" dirty="0" err="1"/>
              <a:t>II.a</a:t>
            </a:r>
            <a:r>
              <a:rPr lang="es-CL" b="1" dirty="0"/>
              <a:t> NACIMIENTOS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00000000-0008-0000-01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3430190"/>
              </p:ext>
            </p:extLst>
          </p:nvPr>
        </p:nvGraphicFramePr>
        <p:xfrm>
          <a:off x="179512" y="2285280"/>
          <a:ext cx="8496944" cy="4024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3036696"/>
      </p:ext>
    </p:extLst>
  </p:cSld>
  <p:clrMapOvr>
    <a:masterClrMapping/>
  </p:clrMapOvr>
</p:sld>
</file>

<file path=ppt/theme/theme1.xml><?xml version="1.0" encoding="utf-8"?>
<a:theme xmlns:a="http://schemas.openxmlformats.org/drawingml/2006/main" name="Tema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Tema1</Template>
  <TotalTime>13223</TotalTime>
  <Words>3886</Words>
  <Application>Microsoft Office PowerPoint</Application>
  <PresentationFormat>Presentación en pantalla (4:3)</PresentationFormat>
  <Paragraphs>1519</Paragraphs>
  <Slides>50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50</vt:i4>
      </vt:variant>
    </vt:vector>
  </HeadingPairs>
  <TitlesOfParts>
    <vt:vector size="56" baseType="lpstr">
      <vt:lpstr>Arial</vt:lpstr>
      <vt:lpstr>Calibri</vt:lpstr>
      <vt:lpstr>Verdana</vt:lpstr>
      <vt:lpstr>Tema1</vt:lpstr>
      <vt:lpstr>1_Office Theme</vt:lpstr>
      <vt:lpstr>2_Office Theme</vt:lpstr>
      <vt:lpstr>Presentación de PowerPoint</vt:lpstr>
      <vt:lpstr>Temario Reunión</vt:lpstr>
      <vt:lpstr>ORGANIGRAMA 2022  DEPTO.  ESTADÍSTICAS Y GESTIÓN DE LA INFORMACIÓN</vt:lpstr>
      <vt:lpstr>Presentación de PowerPoint</vt:lpstr>
      <vt:lpstr>                  I. EGRESOS HOSPITALARIOS</vt:lpstr>
      <vt:lpstr>Tributación de Egresos Hospitalarios 2021</vt:lpstr>
      <vt:lpstr>                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Comparación de Atenciones Diarias de Urgencia por Médico v/s REM08</vt:lpstr>
      <vt:lpstr>Monitoreo de Requerimiento para Apertura de Puerto. Año 2017 - 2022</vt:lpstr>
      <vt:lpstr>Presentación de PowerPoint</vt:lpstr>
      <vt:lpstr>Presentación de PowerPoint</vt:lpstr>
      <vt:lpstr>Actividades RNI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Observaciones Frecuentes de Errores REM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Calendario de Entrega Estadística REM año 2022</vt:lpstr>
      <vt:lpstr>Cada Establecimiento debe conformar su equipo Estadístico con: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Monica</dc:creator>
  <cp:lastModifiedBy>Usuario</cp:lastModifiedBy>
  <cp:revision>1059</cp:revision>
  <cp:lastPrinted>2022-01-24T18:12:17Z</cp:lastPrinted>
  <dcterms:created xsi:type="dcterms:W3CDTF">2011-04-22T11:41:28Z</dcterms:created>
  <dcterms:modified xsi:type="dcterms:W3CDTF">2022-01-25T19:47:56Z</dcterms:modified>
</cp:coreProperties>
</file>